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1"/>
  </p:sldMasterIdLst>
  <p:notesMasterIdLst>
    <p:notesMasterId r:id="rId35"/>
  </p:notesMasterIdLst>
  <p:sldIdLst>
    <p:sldId id="256" r:id="rId2"/>
    <p:sldId id="328" r:id="rId3"/>
    <p:sldId id="258" r:id="rId4"/>
    <p:sldId id="264" r:id="rId5"/>
    <p:sldId id="294" r:id="rId6"/>
    <p:sldId id="295" r:id="rId7"/>
    <p:sldId id="297" r:id="rId8"/>
    <p:sldId id="299" r:id="rId9"/>
    <p:sldId id="300" r:id="rId10"/>
    <p:sldId id="301" r:id="rId11"/>
    <p:sldId id="302" r:id="rId12"/>
    <p:sldId id="303" r:id="rId13"/>
    <p:sldId id="304" r:id="rId14"/>
    <p:sldId id="305" r:id="rId15"/>
    <p:sldId id="306" r:id="rId16"/>
    <p:sldId id="308" r:id="rId17"/>
    <p:sldId id="309" r:id="rId18"/>
    <p:sldId id="310" r:id="rId19"/>
    <p:sldId id="311" r:id="rId20"/>
    <p:sldId id="312" r:id="rId21"/>
    <p:sldId id="314" r:id="rId22"/>
    <p:sldId id="315" r:id="rId23"/>
    <p:sldId id="316" r:id="rId24"/>
    <p:sldId id="317" r:id="rId25"/>
    <p:sldId id="318" r:id="rId26"/>
    <p:sldId id="319" r:id="rId27"/>
    <p:sldId id="320" r:id="rId28"/>
    <p:sldId id="321" r:id="rId29"/>
    <p:sldId id="322" r:id="rId30"/>
    <p:sldId id="324" r:id="rId31"/>
    <p:sldId id="325" r:id="rId32"/>
    <p:sldId id="326" r:id="rId33"/>
    <p:sldId id="327"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 initials="CE"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70" autoAdjust="0"/>
    <p:restoredTop sz="89253" autoAdjust="0"/>
  </p:normalViewPr>
  <p:slideViewPr>
    <p:cSldViewPr>
      <p:cViewPr>
        <p:scale>
          <a:sx n="100" d="100"/>
          <a:sy n="100" d="100"/>
        </p:scale>
        <p:origin x="-1224" y="-204"/>
      </p:cViewPr>
      <p:guideLst>
        <p:guide orient="horz" pos="2160"/>
        <p:guide pos="2880"/>
      </p:guideLst>
    </p:cSldViewPr>
  </p:slideViewPr>
  <p:outlineViewPr>
    <p:cViewPr>
      <p:scale>
        <a:sx n="33" d="100"/>
        <a:sy n="33" d="100"/>
      </p:scale>
      <p:origin x="24" y="2330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5</a:t>
            </a:fld>
            <a:endParaRPr lang="en-US"/>
          </a:p>
        </p:txBody>
      </p:sp>
    </p:spTree>
    <p:extLst>
      <p:ext uri="{BB962C8B-B14F-4D97-AF65-F5344CB8AC3E}">
        <p14:creationId xmlns:p14="http://schemas.microsoft.com/office/powerpoint/2010/main" val="204412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9974C31-EB4A-4B21-8134-CB5741A1DC5F}" type="slidenum">
              <a:rPr lang="en-US" smtClean="0"/>
              <a:pPr/>
              <a:t>21</a:t>
            </a:fld>
            <a:endParaRPr lang="en-US"/>
          </a:p>
        </p:txBody>
      </p:sp>
    </p:spTree>
    <p:extLst>
      <p:ext uri="{BB962C8B-B14F-4D97-AF65-F5344CB8AC3E}">
        <p14:creationId xmlns:p14="http://schemas.microsoft.com/office/powerpoint/2010/main" val="40377853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9974C31-EB4A-4B21-8134-CB5741A1DC5F}" type="slidenum">
              <a:rPr lang="en-US" smtClean="0"/>
              <a:pPr/>
              <a:t>22</a:t>
            </a:fld>
            <a:endParaRPr lang="en-US"/>
          </a:p>
        </p:txBody>
      </p:sp>
    </p:spTree>
    <p:extLst>
      <p:ext uri="{BB962C8B-B14F-4D97-AF65-F5344CB8AC3E}">
        <p14:creationId xmlns:p14="http://schemas.microsoft.com/office/powerpoint/2010/main" val="777331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9974C31-EB4A-4B21-8134-CB5741A1DC5F}" type="slidenum">
              <a:rPr lang="en-US" smtClean="0"/>
              <a:pPr/>
              <a:t>23</a:t>
            </a:fld>
            <a:endParaRPr lang="en-US"/>
          </a:p>
        </p:txBody>
      </p:sp>
    </p:spTree>
    <p:extLst>
      <p:ext uri="{BB962C8B-B14F-4D97-AF65-F5344CB8AC3E}">
        <p14:creationId xmlns:p14="http://schemas.microsoft.com/office/powerpoint/2010/main" val="27915869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Path 1:  A – B – F – H – J = 4 + 4 + 4 + 2 + 4 = 18 days</a:t>
            </a:r>
          </a:p>
          <a:p>
            <a:r>
              <a:rPr lang="en-US" sz="1200" dirty="0" smtClean="0"/>
              <a:t>Path 2:  A – C – E – H – J = 4 + 2 + 2 + 2 + 4 = 14 days</a:t>
            </a:r>
          </a:p>
          <a:p>
            <a:r>
              <a:rPr lang="en-US" sz="1200" dirty="0" smtClean="0"/>
              <a:t>Path 3: A – C – E – G – J = 4 + 2 + 2 + 2 + 4 = 14 days</a:t>
            </a:r>
          </a:p>
          <a:p>
            <a:r>
              <a:rPr lang="en-US" sz="1200" dirty="0" smtClean="0"/>
              <a:t>Path 4: A – D – I – J = 4 + 5 + 3 + 4 = 16 days</a:t>
            </a:r>
          </a:p>
          <a:p>
            <a:r>
              <a:rPr lang="en-US" sz="1200" dirty="0" smtClean="0"/>
              <a:t>Because path 1 is the longest, it is the critical path for our project, which is expected to take 18 days to complete.  Activities A, B, F, H, and J are the critical activities.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9974C31-EB4A-4B21-8134-CB5741A1DC5F}" type="slidenum">
              <a:rPr lang="en-US" smtClean="0"/>
              <a:pPr/>
              <a:t>24</a:t>
            </a:fld>
            <a:endParaRPr lang="en-US"/>
          </a:p>
        </p:txBody>
      </p:sp>
    </p:spTree>
    <p:extLst>
      <p:ext uri="{BB962C8B-B14F-4D97-AF65-F5344CB8AC3E}">
        <p14:creationId xmlns:p14="http://schemas.microsoft.com/office/powerpoint/2010/main" val="16257939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9974C31-EB4A-4B21-8134-CB5741A1DC5F}" type="slidenum">
              <a:rPr lang="en-US" smtClean="0"/>
              <a:pPr/>
              <a:t>25</a:t>
            </a:fld>
            <a:endParaRPr lang="en-US"/>
          </a:p>
        </p:txBody>
      </p:sp>
    </p:spTree>
    <p:extLst>
      <p:ext uri="{BB962C8B-B14F-4D97-AF65-F5344CB8AC3E}">
        <p14:creationId xmlns:p14="http://schemas.microsoft.com/office/powerpoint/2010/main" val="34831371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Once we have completed the backward pass, we can determine the slack time, or float, for each activity as well as for each path through the network.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Recall that the slack tells us the amount of time an activity can be delayed without delaying the overall project.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The slack time, which is shown in italics in the node, is found by using one of two equations: LF – EF = Slack or LS – ES = Slack.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9974C31-EB4A-4B21-8134-CB5741A1DC5F}" type="slidenum">
              <a:rPr lang="en-US" smtClean="0"/>
              <a:pPr/>
              <a:t>26</a:t>
            </a:fld>
            <a:endParaRPr lang="en-US"/>
          </a:p>
        </p:txBody>
      </p:sp>
    </p:spTree>
    <p:extLst>
      <p:ext uri="{BB962C8B-B14F-4D97-AF65-F5344CB8AC3E}">
        <p14:creationId xmlns:p14="http://schemas.microsoft.com/office/powerpoint/2010/main" val="1952021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9974C31-EB4A-4B21-8134-CB5741A1DC5F}" type="slidenum">
              <a:rPr lang="en-US" smtClean="0"/>
              <a:pPr/>
              <a:t>27</a:t>
            </a:fld>
            <a:endParaRPr lang="en-US"/>
          </a:p>
        </p:txBody>
      </p:sp>
    </p:spTree>
    <p:extLst>
      <p:ext uri="{BB962C8B-B14F-4D97-AF65-F5344CB8AC3E}">
        <p14:creationId xmlns:p14="http://schemas.microsoft.com/office/powerpoint/2010/main" val="3496685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Once the supply chain is set up, it needs to be scrutinized continuously to ensure it is the most efficient, reliable, and highest-quality chain attainable.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9974C31-EB4A-4B21-8134-CB5741A1DC5F}" type="slidenum">
              <a:rPr lang="en-US" smtClean="0"/>
              <a:pPr/>
              <a:t>28</a:t>
            </a:fld>
            <a:endParaRPr lang="en-US"/>
          </a:p>
        </p:txBody>
      </p:sp>
    </p:spTree>
    <p:extLst>
      <p:ext uri="{BB962C8B-B14F-4D97-AF65-F5344CB8AC3E}">
        <p14:creationId xmlns:p14="http://schemas.microsoft.com/office/powerpoint/2010/main" val="1138174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At the end of each period (week, month, or quarter), we simply total the project’s expenditures to date and compare them to the budget. </a:t>
            </a:r>
          </a:p>
          <a:p>
            <a:r>
              <a:rPr lang="en-US" sz="1200" dirty="0" smtClean="0"/>
              <a:t>Any significant deviations between them reveal a potential problem. </a:t>
            </a:r>
          </a:p>
          <a:p>
            <a:r>
              <a:rPr lang="en-US" sz="1200" dirty="0" smtClean="0"/>
              <a:t>The S-curve also provides real-time tracking information because expenditures can be continually updated and the new values plotted on the graph. </a:t>
            </a:r>
            <a:endParaRPr lang="en-US" sz="1200"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29</a:t>
            </a:fld>
            <a:endParaRPr lang="en-US"/>
          </a:p>
        </p:txBody>
      </p:sp>
    </p:spTree>
    <p:extLst>
      <p:ext uri="{BB962C8B-B14F-4D97-AF65-F5344CB8AC3E}">
        <p14:creationId xmlns:p14="http://schemas.microsoft.com/office/powerpoint/2010/main" val="36945171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30</a:t>
            </a:fld>
            <a:endParaRPr lang="en-US"/>
          </a:p>
        </p:txBody>
      </p:sp>
    </p:spTree>
    <p:extLst>
      <p:ext uri="{BB962C8B-B14F-4D97-AF65-F5344CB8AC3E}">
        <p14:creationId xmlns:p14="http://schemas.microsoft.com/office/powerpoint/2010/main" val="1438811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10</a:t>
            </a:fld>
            <a:endParaRPr lang="en-US"/>
          </a:p>
        </p:txBody>
      </p:sp>
    </p:spTree>
    <p:extLst>
      <p:ext uri="{BB962C8B-B14F-4D97-AF65-F5344CB8AC3E}">
        <p14:creationId xmlns:p14="http://schemas.microsoft.com/office/powerpoint/2010/main" val="4287869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The popularity of energy projects have been shown to be heavily dependent on broader federal and state energy policies.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Economic conditions also affect the willingness to fund and support these projects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Ultimately, one of the challenges with gaining wide acceptance of an energy project is winning the “hearts and minds” of the wider population who are affected by the results of the project.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With fossil fuel projects, the debate often centers on “jobs vs. the environment” arguments that can lead to difficult tradeoffs and passionate debate. </a:t>
            </a:r>
          </a:p>
          <a:p>
            <a:endParaRPr lang="en-US" sz="1200"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31</a:t>
            </a:fld>
            <a:endParaRPr lang="en-US"/>
          </a:p>
        </p:txBody>
      </p:sp>
    </p:spTree>
    <p:extLst>
      <p:ext uri="{BB962C8B-B14F-4D97-AF65-F5344CB8AC3E}">
        <p14:creationId xmlns:p14="http://schemas.microsoft.com/office/powerpoint/2010/main" val="28281935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Project management offers a number of ways in which sustainable operations may be realized, both through the commitment of organizations to use their project activities in support of sustainable goals and initiatives, as well as through allowing sustainability to become part of a firm’s project management practices.  </a:t>
            </a:r>
          </a:p>
          <a:p>
            <a:endParaRPr lang="en-US" sz="1200"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32</a:t>
            </a:fld>
            <a:endParaRPr lang="en-US"/>
          </a:p>
        </p:txBody>
      </p:sp>
    </p:spTree>
    <p:extLst>
      <p:ext uri="{BB962C8B-B14F-4D97-AF65-F5344CB8AC3E}">
        <p14:creationId xmlns:p14="http://schemas.microsoft.com/office/powerpoint/2010/main" val="28617500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smtClean="0"/>
              <a:t>As </a:t>
            </a:r>
            <a:r>
              <a:rPr lang="en-US" sz="1200" dirty="0" smtClean="0"/>
              <a:t>multinationals are able to make use of the expertise of their employees around the globe, the types of projects they will pursue will increasingly call for expertise in virtual settings, working with members of multiple cultures, and the joint challenges of building trust and establishing the best modes for communicating across national borders and multiple time zones. </a:t>
            </a:r>
            <a:endParaRPr lang="en-US" sz="1200"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33</a:t>
            </a:fld>
            <a:endParaRPr lang="en-US"/>
          </a:p>
        </p:txBody>
      </p:sp>
    </p:spTree>
    <p:extLst>
      <p:ext uri="{BB962C8B-B14F-4D97-AF65-F5344CB8AC3E}">
        <p14:creationId xmlns:p14="http://schemas.microsoft.com/office/powerpoint/2010/main" val="1189845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statement of work is a detailed description of the work required for the project. The document summarizes the work done during the conceptualization phase.  Thus, it can help a project team stay on track in terms of what it is supposed to ultimately deliver. An effective SOW contains details about the project, a technical description of the project, and a timetable for completion. </a:t>
            </a:r>
          </a:p>
        </p:txBody>
      </p:sp>
      <p:sp>
        <p:nvSpPr>
          <p:cNvPr id="4" name="Slide Number Placeholder 3"/>
          <p:cNvSpPr>
            <a:spLocks noGrp="1"/>
          </p:cNvSpPr>
          <p:nvPr>
            <p:ph type="sldNum" sz="quarter" idx="10"/>
          </p:nvPr>
        </p:nvSpPr>
        <p:spPr/>
        <p:txBody>
          <a:bodyPr/>
          <a:lstStyle/>
          <a:p>
            <a:fld id="{39974C31-EB4A-4B21-8134-CB5741A1DC5F}" type="slidenum">
              <a:rPr lang="en-US" smtClean="0"/>
              <a:pPr/>
              <a:t>14</a:t>
            </a:fld>
            <a:endParaRPr lang="en-US"/>
          </a:p>
        </p:txBody>
      </p:sp>
    </p:spTree>
    <p:extLst>
      <p:ext uri="{BB962C8B-B14F-4D97-AF65-F5344CB8AC3E}">
        <p14:creationId xmlns:p14="http://schemas.microsoft.com/office/powerpoint/2010/main" val="645950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Note that it is also relatively easy to create a WBS using Microsoft (MS) Project, as Screenshot 3.1 demonstrates.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Screenshot 3.1 shows a partial WBS for the wedding reception project created using the MS Project WBS option, which can distinguish between Project Level headings, Deliverable headings, and Work Package headings.</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9974C31-EB4A-4B21-8134-CB5741A1DC5F}" type="slidenum">
              <a:rPr lang="en-US" smtClean="0"/>
              <a:pPr/>
              <a:t>15</a:t>
            </a:fld>
            <a:endParaRPr lang="en-US"/>
          </a:p>
        </p:txBody>
      </p:sp>
    </p:spTree>
    <p:extLst>
      <p:ext uri="{BB962C8B-B14F-4D97-AF65-F5344CB8AC3E}">
        <p14:creationId xmlns:p14="http://schemas.microsoft.com/office/powerpoint/2010/main" val="1819382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Share the risk</a:t>
            </a:r>
            <a:r>
              <a:rPr lang="en-US" sz="1200" dirty="0" smtClean="0"/>
              <a:t>. When multiple organizations develop a project, they often share the risks proportionally.</a:t>
            </a:r>
          </a:p>
          <a:p>
            <a:r>
              <a:rPr lang="en-US" sz="1200" b="1" kern="1200" dirty="0" smtClean="0">
                <a:solidFill>
                  <a:schemeClr val="tx1"/>
                </a:solidFill>
                <a:effectLst/>
                <a:latin typeface="+mn-lt"/>
                <a:ea typeface="+mn-ea"/>
                <a:cs typeface="+mn-cs"/>
              </a:rPr>
              <a:t>Transfer the risk</a:t>
            </a:r>
            <a:r>
              <a:rPr lang="en-US" sz="1200" kern="1200" dirty="0" smtClean="0">
                <a:solidFill>
                  <a:schemeClr val="tx1"/>
                </a:solidFill>
                <a:effectLst/>
                <a:latin typeface="+mn-lt"/>
                <a:ea typeface="+mn-ea"/>
                <a:cs typeface="+mn-cs"/>
              </a:rPr>
              <a:t>. In some circumstances, it may be possible to use a contract to effectively transfer the risk to another party.</a:t>
            </a:r>
          </a:p>
          <a:p>
            <a:r>
              <a:rPr lang="en-US" sz="1200" b="1" kern="1200" dirty="0" smtClean="0">
                <a:solidFill>
                  <a:schemeClr val="tx1"/>
                </a:solidFill>
                <a:effectLst/>
                <a:latin typeface="+mn-lt"/>
                <a:ea typeface="+mn-ea"/>
                <a:cs typeface="+mn-cs"/>
              </a:rPr>
              <a:t>Document the risk</a:t>
            </a:r>
            <a:r>
              <a:rPr lang="en-US" sz="1200" kern="1200" dirty="0" smtClean="0">
                <a:solidFill>
                  <a:schemeClr val="tx1"/>
                </a:solidFill>
                <a:effectLst/>
                <a:latin typeface="+mn-lt"/>
                <a:ea typeface="+mn-ea"/>
                <a:cs typeface="+mn-cs"/>
              </a:rPr>
              <a:t>. Another way to deal with risks is to thoroughly document them as part of the project’s development.</a:t>
            </a:r>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16</a:t>
            </a:fld>
            <a:endParaRPr lang="en-US"/>
          </a:p>
        </p:txBody>
      </p:sp>
    </p:spTree>
    <p:extLst>
      <p:ext uri="{BB962C8B-B14F-4D97-AF65-F5344CB8AC3E}">
        <p14:creationId xmlns:p14="http://schemas.microsoft.com/office/powerpoint/2010/main" val="742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17</a:t>
            </a:fld>
            <a:endParaRPr lang="en-US"/>
          </a:p>
        </p:txBody>
      </p:sp>
    </p:spTree>
    <p:extLst>
      <p:ext uri="{BB962C8B-B14F-4D97-AF65-F5344CB8AC3E}">
        <p14:creationId xmlns:p14="http://schemas.microsoft.com/office/powerpoint/2010/main" val="49537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18</a:t>
            </a:fld>
            <a:endParaRPr lang="en-US"/>
          </a:p>
        </p:txBody>
      </p:sp>
    </p:spTree>
    <p:extLst>
      <p:ext uri="{BB962C8B-B14F-4D97-AF65-F5344CB8AC3E}">
        <p14:creationId xmlns:p14="http://schemas.microsoft.com/office/powerpoint/2010/main" val="1381525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p>
        </p:txBody>
      </p:sp>
      <p:sp>
        <p:nvSpPr>
          <p:cNvPr id="4" name="Slide Number Placeholder 3"/>
          <p:cNvSpPr>
            <a:spLocks noGrp="1"/>
          </p:cNvSpPr>
          <p:nvPr>
            <p:ph type="sldNum" sz="quarter" idx="10"/>
          </p:nvPr>
        </p:nvSpPr>
        <p:spPr/>
        <p:txBody>
          <a:bodyPr/>
          <a:lstStyle/>
          <a:p>
            <a:fld id="{39974C31-EB4A-4B21-8134-CB5741A1DC5F}" type="slidenum">
              <a:rPr lang="en-US" smtClean="0"/>
              <a:pPr/>
              <a:t>19</a:t>
            </a:fld>
            <a:endParaRPr lang="en-US"/>
          </a:p>
        </p:txBody>
      </p:sp>
    </p:spTree>
    <p:extLst>
      <p:ext uri="{BB962C8B-B14F-4D97-AF65-F5344CB8AC3E}">
        <p14:creationId xmlns:p14="http://schemas.microsoft.com/office/powerpoint/2010/main" val="36585913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can also construct the Gantt chart using MS Project.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advantage of using a software package such as MS Project is that it automatically syncs the activities to a calendar and provides expected start and finish dates.</a:t>
            </a:r>
          </a:p>
        </p:txBody>
      </p:sp>
      <p:sp>
        <p:nvSpPr>
          <p:cNvPr id="4" name="Slide Number Placeholder 3"/>
          <p:cNvSpPr>
            <a:spLocks noGrp="1"/>
          </p:cNvSpPr>
          <p:nvPr>
            <p:ph type="sldNum" sz="quarter" idx="10"/>
          </p:nvPr>
        </p:nvSpPr>
        <p:spPr/>
        <p:txBody>
          <a:bodyPr/>
          <a:lstStyle/>
          <a:p>
            <a:fld id="{39974C31-EB4A-4B21-8134-CB5741A1DC5F}" type="slidenum">
              <a:rPr lang="en-US" smtClean="0"/>
              <a:pPr/>
              <a:t>20</a:t>
            </a:fld>
            <a:endParaRPr lang="en-US"/>
          </a:p>
        </p:txBody>
      </p:sp>
    </p:spTree>
    <p:extLst>
      <p:ext uri="{BB962C8B-B14F-4D97-AF65-F5344CB8AC3E}">
        <p14:creationId xmlns:p14="http://schemas.microsoft.com/office/powerpoint/2010/main" val="18050286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696200" cy="1143000"/>
          </a:xfrm>
        </p:spPr>
        <p:txBody>
          <a:bodyPr>
            <a:noAutofit/>
          </a:bodyPr>
          <a:lstStyle/>
          <a:p>
            <a:r>
              <a:rPr lang="en-US" sz="2200" dirty="0"/>
              <a:t>How Project Teams Are Structured</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838199"/>
            <a:ext cx="8382000" cy="5410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09767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4900" y="-76200"/>
            <a:ext cx="7696200" cy="914400"/>
          </a:xfrm>
        </p:spPr>
        <p:txBody>
          <a:bodyPr>
            <a:noAutofit/>
          </a:bodyPr>
          <a:lstStyle/>
          <a:p>
            <a:r>
              <a:rPr lang="en-US" sz="2400" dirty="0"/>
              <a:t>How Project Teams </a:t>
            </a:r>
            <a:r>
              <a:rPr lang="en-US" sz="2400" dirty="0" smtClean="0"/>
              <a:t>Are </a:t>
            </a:r>
            <a:r>
              <a:rPr lang="en-US" sz="2400" dirty="0"/>
              <a:t>Structured</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00" y="914400"/>
            <a:ext cx="8267700" cy="536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763640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What Makes a Project Successful?</a:t>
            </a:r>
          </a:p>
        </p:txBody>
      </p:sp>
      <p:sp>
        <p:nvSpPr>
          <p:cNvPr id="3" name="Content Placeholder 2"/>
          <p:cNvSpPr>
            <a:spLocks noGrp="1"/>
          </p:cNvSpPr>
          <p:nvPr>
            <p:ph idx="1"/>
          </p:nvPr>
        </p:nvSpPr>
        <p:spPr/>
        <p:txBody>
          <a:bodyPr>
            <a:noAutofit/>
          </a:bodyPr>
          <a:lstStyle/>
          <a:p>
            <a:r>
              <a:rPr lang="en-US" sz="2400" dirty="0" smtClean="0"/>
              <a:t>A project’s success must be evaluated by the elements that characterize the project.</a:t>
            </a:r>
          </a:p>
          <a:p>
            <a:pPr lvl="1"/>
            <a:r>
              <a:rPr lang="en-US" sz="2000" dirty="0" smtClean="0"/>
              <a:t>Time: </a:t>
            </a:r>
            <a:r>
              <a:rPr lang="en-US" sz="2000" dirty="0"/>
              <a:t>Projects have a definite beginning and end</a:t>
            </a:r>
            <a:r>
              <a:rPr lang="en-US" sz="2000" dirty="0" smtClean="0"/>
              <a:t>.</a:t>
            </a:r>
          </a:p>
          <a:p>
            <a:pPr lvl="1"/>
            <a:r>
              <a:rPr lang="en-US" sz="2000" dirty="0" smtClean="0"/>
              <a:t>Cost: Projects are constrained by their budgets.</a:t>
            </a:r>
          </a:p>
          <a:p>
            <a:pPr lvl="1"/>
            <a:r>
              <a:rPr lang="en-US" sz="2000" dirty="0" smtClean="0"/>
              <a:t>Quality: </a:t>
            </a:r>
            <a:r>
              <a:rPr lang="en-US" sz="2000" dirty="0"/>
              <a:t>All projects should be developed with a set of specifications that clearly state what the project </a:t>
            </a:r>
            <a:r>
              <a:rPr lang="en-US" sz="2000" dirty="0" smtClean="0"/>
              <a:t>is.</a:t>
            </a:r>
          </a:p>
          <a:p>
            <a:pPr lvl="1"/>
            <a:r>
              <a:rPr lang="en-US" sz="2000" dirty="0" smtClean="0"/>
              <a:t>Client satisfaction: </a:t>
            </a:r>
            <a:r>
              <a:rPr lang="en-US" sz="2000" dirty="0"/>
              <a:t>The client for any project is the party (either internal or external to the organization) for whom the project is intended</a:t>
            </a:r>
            <a:r>
              <a:rPr lang="en-US" sz="2000" dirty="0" smtClean="0"/>
              <a:t>.</a:t>
            </a: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78206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
            <a:ext cx="7696200" cy="1143000"/>
          </a:xfrm>
        </p:spPr>
        <p:txBody>
          <a:bodyPr>
            <a:noAutofit/>
          </a:bodyPr>
          <a:lstStyle/>
          <a:p>
            <a:r>
              <a:rPr lang="en-US" sz="2400" dirty="0"/>
              <a:t>Operations Profile – The Expeditionary Fighting Vehicle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3050" y="1219885"/>
            <a:ext cx="6897687" cy="4581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1447800" y="5802869"/>
            <a:ext cx="3924300" cy="276999"/>
          </a:xfrm>
          <a:prstGeom prst="rect">
            <a:avLst/>
          </a:prstGeom>
        </p:spPr>
        <p:txBody>
          <a:bodyPr wrap="square">
            <a:spAutoFit/>
          </a:bodyPr>
          <a:lstStyle/>
          <a:p>
            <a:r>
              <a:rPr lang="en-GB" sz="1200" dirty="0"/>
              <a:t>Scott J. Ferrell/CQ-Roll Call Group/Getty Images</a:t>
            </a:r>
            <a:endParaRPr lang="en-GB" sz="1200" dirty="0"/>
          </a:p>
        </p:txBody>
      </p:sp>
    </p:spTree>
    <p:extLst>
      <p:ext uri="{BB962C8B-B14F-4D97-AF65-F5344CB8AC3E}">
        <p14:creationId xmlns:p14="http://schemas.microsoft.com/office/powerpoint/2010/main" val="22217317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Conceptualizing Projects</a:t>
            </a:r>
          </a:p>
        </p:txBody>
      </p:sp>
      <p:sp>
        <p:nvSpPr>
          <p:cNvPr id="3" name="Content Placeholder 2"/>
          <p:cNvSpPr>
            <a:spLocks noGrp="1"/>
          </p:cNvSpPr>
          <p:nvPr>
            <p:ph idx="1"/>
          </p:nvPr>
        </p:nvSpPr>
        <p:spPr/>
        <p:txBody>
          <a:bodyPr>
            <a:noAutofit/>
          </a:bodyPr>
          <a:lstStyle/>
          <a:p>
            <a:r>
              <a:rPr lang="en-US" sz="2400" dirty="0" smtClean="0"/>
              <a:t>The </a:t>
            </a:r>
            <a:r>
              <a:rPr lang="en-US" sz="2400" dirty="0"/>
              <a:t>development of a problem, or need, </a:t>
            </a:r>
            <a:r>
              <a:rPr lang="en-US" sz="2400" dirty="0" smtClean="0"/>
              <a:t>statement</a:t>
            </a:r>
          </a:p>
          <a:p>
            <a:r>
              <a:rPr lang="en-US" sz="2400" dirty="0" smtClean="0"/>
              <a:t>An </a:t>
            </a:r>
            <a:r>
              <a:rPr lang="en-US" sz="2400" dirty="0"/>
              <a:t>analysis of </a:t>
            </a:r>
            <a:r>
              <a:rPr lang="en-US" sz="2400" dirty="0" smtClean="0"/>
              <a:t>alternatives</a:t>
            </a:r>
          </a:p>
          <a:p>
            <a:r>
              <a:rPr lang="en-US" sz="2400" dirty="0" smtClean="0"/>
              <a:t>Information gathering</a:t>
            </a:r>
            <a:endParaRPr lang="en-US" sz="2400" dirty="0"/>
          </a:p>
          <a:p>
            <a:r>
              <a:rPr lang="en-US" sz="2400" dirty="0" smtClean="0"/>
              <a:t>Clearly </a:t>
            </a:r>
            <a:r>
              <a:rPr lang="en-US" sz="2400" dirty="0"/>
              <a:t>stated objectives for the </a:t>
            </a:r>
            <a:r>
              <a:rPr lang="en-US" sz="2400" dirty="0" smtClean="0"/>
              <a:t>project</a:t>
            </a:r>
            <a:endParaRPr lang="en-US" sz="2400" dirty="0"/>
          </a:p>
          <a:p>
            <a:r>
              <a:rPr lang="en-US" sz="2400" dirty="0" smtClean="0"/>
              <a:t>Statement </a:t>
            </a:r>
            <a:r>
              <a:rPr lang="en-US" sz="2400" dirty="0"/>
              <a:t>of work (SOW</a:t>
            </a:r>
            <a:r>
              <a:rPr lang="en-US" sz="2400" dirty="0" smtClean="0"/>
              <a:t>):</a:t>
            </a:r>
            <a:endParaRPr lang="en-US" sz="2400" dirty="0"/>
          </a:p>
          <a:p>
            <a:pPr lvl="1"/>
            <a:r>
              <a:rPr lang="en-US" sz="2000" dirty="0" smtClean="0"/>
              <a:t>The </a:t>
            </a:r>
            <a:r>
              <a:rPr lang="en-US" sz="2000" dirty="0"/>
              <a:t>introduction and background </a:t>
            </a:r>
            <a:r>
              <a:rPr lang="en-US" sz="2000" dirty="0" smtClean="0"/>
              <a:t>discussion</a:t>
            </a:r>
          </a:p>
          <a:p>
            <a:pPr lvl="1"/>
            <a:r>
              <a:rPr lang="en-US" sz="2000" dirty="0" smtClean="0"/>
              <a:t>The </a:t>
            </a:r>
            <a:r>
              <a:rPr lang="en-US" sz="2000" dirty="0"/>
              <a:t>technical description of the </a:t>
            </a:r>
            <a:r>
              <a:rPr lang="en-US" sz="2000" dirty="0" smtClean="0"/>
              <a:t>project</a:t>
            </a:r>
          </a:p>
          <a:p>
            <a:pPr lvl="1"/>
            <a:r>
              <a:rPr lang="en-US" sz="2000" dirty="0" smtClean="0"/>
              <a:t>The </a:t>
            </a:r>
            <a:r>
              <a:rPr lang="en-US" sz="2000" dirty="0"/>
              <a:t>timeline and </a:t>
            </a:r>
            <a:r>
              <a:rPr lang="en-US" sz="2000" dirty="0" smtClean="0"/>
              <a:t>milestones</a:t>
            </a: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6366162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9525"/>
            <a:ext cx="7696200" cy="695325"/>
          </a:xfrm>
        </p:spPr>
        <p:txBody>
          <a:bodyPr>
            <a:noAutofit/>
          </a:bodyPr>
          <a:lstStyle/>
          <a:p>
            <a:r>
              <a:rPr lang="en-US" sz="2200" dirty="0"/>
              <a:t>Planning</a:t>
            </a:r>
          </a:p>
        </p:txBody>
      </p:sp>
      <p:sp>
        <p:nvSpPr>
          <p:cNvPr id="3" name="Content Placeholder 2"/>
          <p:cNvSpPr>
            <a:spLocks noGrp="1"/>
          </p:cNvSpPr>
          <p:nvPr>
            <p:ph idx="1"/>
          </p:nvPr>
        </p:nvSpPr>
        <p:spPr>
          <a:xfrm>
            <a:off x="762001" y="685801"/>
            <a:ext cx="8331392" cy="1142999"/>
          </a:xfrm>
        </p:spPr>
        <p:txBody>
          <a:bodyPr>
            <a:noAutofit/>
          </a:bodyPr>
          <a:lstStyle/>
          <a:p>
            <a:r>
              <a:rPr lang="en-US" sz="1400" b="1" dirty="0" smtClean="0"/>
              <a:t>Work </a:t>
            </a:r>
            <a:r>
              <a:rPr lang="en-US" sz="1400" b="1" dirty="0"/>
              <a:t>Breakdown </a:t>
            </a:r>
            <a:r>
              <a:rPr lang="en-US" sz="1400" b="1" dirty="0" smtClean="0"/>
              <a:t>Structures (</a:t>
            </a:r>
            <a:r>
              <a:rPr lang="en-US" sz="1400" b="1" dirty="0"/>
              <a:t>WBS</a:t>
            </a:r>
            <a:r>
              <a:rPr lang="en-US" sz="1400" b="1" dirty="0" smtClean="0"/>
              <a:t>)</a:t>
            </a:r>
          </a:p>
          <a:p>
            <a:r>
              <a:rPr lang="en-US" sz="1400" dirty="0" smtClean="0"/>
              <a:t>The </a:t>
            </a:r>
            <a:r>
              <a:rPr lang="en-US" sz="1400" dirty="0"/>
              <a:t>WBS is a process of breaking down a project’s overall mission into step-by-step tasks</a:t>
            </a:r>
            <a:r>
              <a:rPr lang="en-US" sz="1400" dirty="0" smtClean="0"/>
              <a:t>.</a:t>
            </a:r>
            <a:endParaRPr lang="en-US" sz="1400" dirty="0"/>
          </a:p>
          <a:p>
            <a:r>
              <a:rPr lang="en-US" sz="1400" dirty="0" smtClean="0"/>
              <a:t>Under </a:t>
            </a:r>
            <a:r>
              <a:rPr lang="en-US" sz="1400" dirty="0"/>
              <a:t>each of </a:t>
            </a:r>
            <a:r>
              <a:rPr lang="en-US" sz="1400" dirty="0" smtClean="0"/>
              <a:t>the </a:t>
            </a:r>
            <a:r>
              <a:rPr lang="en-US" sz="1400" dirty="0"/>
              <a:t>deliverables are additional activities, usually referred to as </a:t>
            </a:r>
            <a:r>
              <a:rPr lang="en-US" sz="1400" b="1" dirty="0"/>
              <a:t>work packages</a:t>
            </a:r>
            <a:r>
              <a:rPr lang="en-US" sz="1400" dirty="0" smtClean="0"/>
              <a:t>. </a:t>
            </a:r>
          </a:p>
          <a:p>
            <a:pPr marL="0" indent="0">
              <a:buNone/>
            </a:pPr>
            <a:endParaRPr lang="en-US" sz="24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676400"/>
            <a:ext cx="8331393"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6420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Employing Risk Management Techniques</a:t>
            </a:r>
          </a:p>
        </p:txBody>
      </p:sp>
      <p:sp>
        <p:nvSpPr>
          <p:cNvPr id="3" name="Content Placeholder 2"/>
          <p:cNvSpPr>
            <a:spLocks noGrp="1"/>
          </p:cNvSpPr>
          <p:nvPr>
            <p:ph idx="1"/>
          </p:nvPr>
        </p:nvSpPr>
        <p:spPr/>
        <p:txBody>
          <a:bodyPr>
            <a:noAutofit/>
          </a:bodyPr>
          <a:lstStyle/>
          <a:p>
            <a:r>
              <a:rPr lang="en-US" sz="2400" dirty="0" smtClean="0"/>
              <a:t>Risk </a:t>
            </a:r>
            <a:r>
              <a:rPr lang="en-US" sz="2400" dirty="0"/>
              <a:t>management is the process of anticipating and figuring out how to respond to a project’s risks prior to beginning the project. </a:t>
            </a:r>
            <a:endParaRPr lang="en-US" sz="2400" dirty="0" smtClean="0"/>
          </a:p>
          <a:p>
            <a:r>
              <a:rPr lang="en-US" sz="2400" dirty="0" smtClean="0"/>
              <a:t>The </a:t>
            </a:r>
            <a:r>
              <a:rPr lang="en-US" sz="2400" dirty="0"/>
              <a:t>risk management process involves three </a:t>
            </a:r>
            <a:r>
              <a:rPr lang="en-US" sz="2400" dirty="0" smtClean="0"/>
              <a:t>steps:</a:t>
            </a:r>
          </a:p>
          <a:p>
            <a:pPr lvl="1"/>
            <a:r>
              <a:rPr lang="en-US" sz="2000" dirty="0" smtClean="0"/>
              <a:t>1</a:t>
            </a:r>
            <a:r>
              <a:rPr lang="en-US" sz="2000" dirty="0"/>
              <a:t>) identifying </a:t>
            </a:r>
            <a:r>
              <a:rPr lang="en-US" sz="2000" dirty="0" smtClean="0"/>
              <a:t>risks</a:t>
            </a:r>
          </a:p>
          <a:p>
            <a:pPr lvl="1"/>
            <a:r>
              <a:rPr lang="en-US" sz="2000" dirty="0" smtClean="0"/>
              <a:t>2</a:t>
            </a:r>
            <a:r>
              <a:rPr lang="en-US" sz="2000" dirty="0"/>
              <a:t>) analyzing the probability of risks occurring and their </a:t>
            </a:r>
            <a:r>
              <a:rPr lang="en-US" sz="2000" dirty="0" smtClean="0"/>
              <a:t>consequences</a:t>
            </a:r>
          </a:p>
          <a:p>
            <a:pPr lvl="1"/>
            <a:r>
              <a:rPr lang="en-US" sz="2000" dirty="0" smtClean="0"/>
              <a:t>3</a:t>
            </a:r>
            <a:r>
              <a:rPr lang="en-US" sz="2000" dirty="0"/>
              <a:t>) formulating risk mitigation strategies</a:t>
            </a:r>
            <a:r>
              <a:rPr lang="en-US" sz="2000" dirty="0" smtClean="0"/>
              <a:t>.</a:t>
            </a: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3398666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Scheduling Projects</a:t>
            </a:r>
          </a:p>
        </p:txBody>
      </p:sp>
      <p:sp>
        <p:nvSpPr>
          <p:cNvPr id="3" name="Content Placeholder 2"/>
          <p:cNvSpPr>
            <a:spLocks noGrp="1"/>
          </p:cNvSpPr>
          <p:nvPr>
            <p:ph idx="1"/>
          </p:nvPr>
        </p:nvSpPr>
        <p:spPr/>
        <p:txBody>
          <a:bodyPr>
            <a:noAutofit/>
          </a:bodyPr>
          <a:lstStyle/>
          <a:p>
            <a:r>
              <a:rPr lang="en-US" sz="2400" dirty="0" smtClean="0"/>
              <a:t>Project </a:t>
            </a:r>
            <a:r>
              <a:rPr lang="en-US" sz="2400" dirty="0"/>
              <a:t>scheduling is the process of converting a project’s goals into a logical method for completing them on time. </a:t>
            </a:r>
            <a:endParaRPr lang="en-US" sz="2400" dirty="0" smtClean="0"/>
          </a:p>
          <a:p>
            <a:pPr>
              <a:buNone/>
            </a:pPr>
            <a:endParaRPr lang="en-US" sz="2400" dirty="0" smtClean="0"/>
          </a:p>
          <a:p>
            <a:r>
              <a:rPr lang="en-US" sz="2400" dirty="0" smtClean="0"/>
              <a:t>Deterministic </a:t>
            </a:r>
            <a:r>
              <a:rPr lang="en-US" sz="2400" dirty="0"/>
              <a:t>estimation </a:t>
            </a:r>
            <a:r>
              <a:rPr lang="en-US" sz="2400" dirty="0" smtClean="0"/>
              <a:t>is </a:t>
            </a:r>
            <a:r>
              <a:rPr lang="en-US" sz="2400" dirty="0"/>
              <a:t>associated with the critical path method (CPM</a:t>
            </a:r>
            <a:r>
              <a:rPr lang="en-US" sz="2400" dirty="0" smtClean="0"/>
              <a:t>).</a:t>
            </a:r>
          </a:p>
          <a:p>
            <a:pPr>
              <a:buNone/>
            </a:pPr>
            <a:endParaRPr lang="en-US" sz="2400" dirty="0"/>
          </a:p>
          <a:p>
            <a:r>
              <a:rPr lang="en-US" sz="2400" dirty="0" smtClean="0"/>
              <a:t>Probabilistic estimation is associated with the </a:t>
            </a:r>
            <a:r>
              <a:rPr lang="en-US" sz="2400" dirty="0"/>
              <a:t>Program Evaluation and Review Technique (PERT</a:t>
            </a:r>
            <a:r>
              <a:rPr lang="en-US" sz="2400" dirty="0" smtClean="0"/>
              <a:t>).</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7461420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Program Evaluation and Review Technique (PERT)</a:t>
            </a:r>
          </a:p>
        </p:txBody>
      </p:sp>
      <p:sp>
        <p:nvSpPr>
          <p:cNvPr id="3" name="Content Placeholder 2"/>
          <p:cNvSpPr>
            <a:spLocks noGrp="1"/>
          </p:cNvSpPr>
          <p:nvPr>
            <p:ph idx="1"/>
          </p:nvPr>
        </p:nvSpPr>
        <p:spPr/>
        <p:txBody>
          <a:bodyPr>
            <a:noAutofit/>
          </a:bodyPr>
          <a:lstStyle/>
          <a:p>
            <a:r>
              <a:rPr lang="en-US" sz="2400" dirty="0" smtClean="0"/>
              <a:t>The </a:t>
            </a:r>
            <a:r>
              <a:rPr lang="en-US" sz="2400" dirty="0"/>
              <a:t>optimistic time (a) – the time an activity will take if everything happens as planned</a:t>
            </a:r>
            <a:r>
              <a:rPr lang="en-US" sz="2400" dirty="0" smtClean="0"/>
              <a:t>.</a:t>
            </a:r>
          </a:p>
          <a:p>
            <a:r>
              <a:rPr lang="en-US" sz="2400" dirty="0" smtClean="0"/>
              <a:t>Most </a:t>
            </a:r>
            <a:r>
              <a:rPr lang="en-US" sz="2400" dirty="0"/>
              <a:t>likely time (m) – the most realistic time to complete the activity.</a:t>
            </a:r>
          </a:p>
          <a:p>
            <a:r>
              <a:rPr lang="en-US" sz="2400" dirty="0" smtClean="0"/>
              <a:t>Pessimistic </a:t>
            </a:r>
            <a:r>
              <a:rPr lang="en-US" sz="2400" dirty="0"/>
              <a:t>time (b) – the time an activity will take if nothing happens as </a:t>
            </a:r>
            <a:r>
              <a:rPr lang="en-US" sz="2400" dirty="0" smtClean="0"/>
              <a:t>planned.</a:t>
            </a:r>
          </a:p>
          <a:p>
            <a:r>
              <a:rPr lang="en-US" sz="2400" dirty="0" smtClean="0"/>
              <a:t>s</a:t>
            </a:r>
            <a:r>
              <a:rPr lang="en-US" sz="2400" baseline="30000" dirty="0" smtClean="0"/>
              <a:t>2</a:t>
            </a:r>
            <a:r>
              <a:rPr lang="en-US" sz="2400" dirty="0" smtClean="0"/>
              <a:t> = [1/6 (b – a)]</a:t>
            </a:r>
            <a:r>
              <a:rPr lang="en-US" sz="2400" baseline="30000" dirty="0" smtClean="0"/>
              <a:t>2</a:t>
            </a:r>
          </a:p>
          <a:p>
            <a:r>
              <a:rPr lang="en-US" sz="2400" dirty="0" smtClean="0"/>
              <a:t>TE </a:t>
            </a:r>
            <a:r>
              <a:rPr lang="en-US" sz="2400" dirty="0"/>
              <a:t>= (a + 4m + b)/</a:t>
            </a:r>
            <a:r>
              <a:rPr lang="en-US" sz="2400" dirty="0" smtClean="0"/>
              <a:t>6</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1548095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7696200" cy="1143000"/>
          </a:xfrm>
        </p:spPr>
        <p:txBody>
          <a:bodyPr>
            <a:noAutofit/>
          </a:bodyPr>
          <a:lstStyle/>
          <a:p>
            <a:r>
              <a:rPr lang="en-US" sz="2400" dirty="0"/>
              <a:t>PERT Example</a:t>
            </a:r>
          </a:p>
        </p:txBody>
      </p:sp>
      <p:sp>
        <p:nvSpPr>
          <p:cNvPr id="3" name="Content Placeholder 2"/>
          <p:cNvSpPr>
            <a:spLocks noGrp="1"/>
          </p:cNvSpPr>
          <p:nvPr>
            <p:ph idx="1"/>
          </p:nvPr>
        </p:nvSpPr>
        <p:spPr>
          <a:xfrm>
            <a:off x="990600" y="990600"/>
            <a:ext cx="7696200" cy="2514600"/>
          </a:xfrm>
        </p:spPr>
        <p:txBody>
          <a:bodyPr>
            <a:noAutofit/>
          </a:bodyPr>
          <a:lstStyle/>
          <a:p>
            <a:r>
              <a:rPr lang="en-US" sz="2400" dirty="0" smtClean="0"/>
              <a:t>Suppose </a:t>
            </a:r>
            <a:r>
              <a:rPr lang="en-US" sz="2400" dirty="0"/>
              <a:t>we wished to determine the expected times (TE) for a series of activities a through </a:t>
            </a:r>
            <a:r>
              <a:rPr lang="en-US" sz="2400" dirty="0" smtClean="0"/>
              <a:t>e</a:t>
            </a:r>
          </a:p>
          <a:p>
            <a:endParaRPr lang="en-US" sz="2400" dirty="0"/>
          </a:p>
          <a:p>
            <a:pPr marL="0" indent="0">
              <a:buNone/>
            </a:pPr>
            <a:endParaRPr lang="en-US" sz="2400" dirty="0"/>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799" y="2057400"/>
            <a:ext cx="8382001" cy="3657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58468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677275" y="6521450"/>
            <a:ext cx="457200" cy="365125"/>
          </a:xfrm>
        </p:spPr>
        <p:txBody>
          <a:bodyPr/>
          <a:lstStyle/>
          <a:p>
            <a:fld id="{B6F15528-21DE-4FAA-801E-634DDDAF4B2B}" type="slidenum">
              <a:rPr lang="en-US" smtClean="0"/>
              <a:pPr/>
              <a:t>2</a:t>
            </a:fld>
            <a:endParaRPr lang="en-US" dirty="0"/>
          </a:p>
        </p:txBody>
      </p:sp>
      <p:sp>
        <p:nvSpPr>
          <p:cNvPr id="7" name="Subtitle 3"/>
          <p:cNvSpPr>
            <a:spLocks noGrp="1"/>
          </p:cNvSpPr>
          <p:nvPr>
            <p:ph type="title"/>
          </p:nvPr>
        </p:nvSpPr>
        <p:spPr/>
        <p:txBody>
          <a:bodyPr>
            <a:normAutofit/>
          </a:bodyPr>
          <a:lstStyle/>
          <a:p>
            <a:r>
              <a:rPr lang="en-US" cap="none" dirty="0" smtClean="0"/>
              <a:t>Chapter 3:</a:t>
            </a:r>
            <a:br>
              <a:rPr lang="en-US" cap="none" dirty="0" smtClean="0"/>
            </a:br>
            <a:r>
              <a:rPr lang="en-US" cap="none" dirty="0" smtClean="0"/>
              <a:t>Project Management</a:t>
            </a:r>
            <a:endParaRPr lang="en-US" cap="none" dirty="0"/>
          </a:p>
        </p:txBody>
      </p:sp>
      <p:sp>
        <p:nvSpPr>
          <p:cNvPr id="2" name="Footer Placeholder 1"/>
          <p:cNvSpPr>
            <a:spLocks noGrp="1"/>
          </p:cNvSpPr>
          <p:nvPr>
            <p:ph type="ftr" sz="quarter" idx="11"/>
          </p:nvPr>
        </p:nvSpPr>
        <p:spPr>
          <a:xfrm>
            <a:off x="0" y="6629400"/>
            <a:ext cx="7278687" cy="365125"/>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35418690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7696200" cy="838200"/>
          </a:xfrm>
        </p:spPr>
        <p:txBody>
          <a:bodyPr>
            <a:noAutofit/>
          </a:bodyPr>
          <a:lstStyle/>
          <a:p>
            <a:r>
              <a:rPr lang="en-US" sz="2000" dirty="0"/>
              <a:t>Precedence Diagrams and Gantt Charts</a:t>
            </a:r>
          </a:p>
        </p:txBody>
      </p:sp>
      <p:sp>
        <p:nvSpPr>
          <p:cNvPr id="3" name="Content Placeholder 2"/>
          <p:cNvSpPr>
            <a:spLocks noGrp="1"/>
          </p:cNvSpPr>
          <p:nvPr>
            <p:ph idx="1"/>
          </p:nvPr>
        </p:nvSpPr>
        <p:spPr>
          <a:xfrm>
            <a:off x="1066798" y="685800"/>
            <a:ext cx="7696200" cy="1676399"/>
          </a:xfrm>
        </p:spPr>
        <p:txBody>
          <a:bodyPr>
            <a:noAutofit/>
          </a:bodyPr>
          <a:lstStyle/>
          <a:p>
            <a:r>
              <a:rPr lang="en-US" sz="1800" dirty="0" smtClean="0"/>
              <a:t>Precedence diagramming is </a:t>
            </a:r>
            <a:r>
              <a:rPr lang="en-US" sz="1800" dirty="0"/>
              <a:t>the process of creating a chart that shows a project’s activities and indicates how they should logically be coordinated with one another</a:t>
            </a:r>
            <a:r>
              <a:rPr lang="en-US" sz="1800" dirty="0" smtClean="0"/>
              <a:t>.</a:t>
            </a:r>
            <a:endParaRPr lang="en-US" sz="1800" dirty="0"/>
          </a:p>
          <a:p>
            <a:r>
              <a:rPr lang="en-US" sz="1800" dirty="0" smtClean="0"/>
              <a:t>Gantt chart </a:t>
            </a:r>
            <a:r>
              <a:rPr lang="en-US" sz="1800" dirty="0"/>
              <a:t>links project activities to a schedule, which is usually a calendar</a:t>
            </a:r>
            <a:r>
              <a:rPr lang="en-US" sz="1800" dirty="0" smtClean="0"/>
              <a:t>.</a:t>
            </a:r>
            <a:endParaRPr lang="en-US" sz="1800" dirty="0"/>
          </a:p>
        </p:txBody>
      </p:sp>
      <p:sp>
        <p:nvSpPr>
          <p:cNvPr id="4" name="Slide Number Placeholder 3"/>
          <p:cNvSpPr>
            <a:spLocks noGrp="1"/>
          </p:cNvSpPr>
          <p:nvPr>
            <p:ph type="sldNum" sz="quarter" idx="12"/>
          </p:nvPr>
        </p:nvSpPr>
        <p:spPr>
          <a:xfrm>
            <a:off x="8686800" y="6492875"/>
            <a:ext cx="457200" cy="365125"/>
          </a:xfrm>
        </p:spPr>
        <p:txBody>
          <a:bodyPr/>
          <a:lstStyle/>
          <a:p>
            <a:fld id="{B6F15528-21DE-4FAA-801E-634DDDAF4B2B}" type="slidenum">
              <a:rPr lang="en-US" smtClean="0"/>
              <a:pPr/>
              <a:t>20</a:t>
            </a:fld>
            <a:endParaRPr lang="en-US" dirty="0"/>
          </a:p>
        </p:txBody>
      </p:sp>
      <p:sp>
        <p:nvSpPr>
          <p:cNvPr id="5" name="Footer Placeholder 4"/>
          <p:cNvSpPr>
            <a:spLocks noGrp="1"/>
          </p:cNvSpPr>
          <p:nvPr>
            <p:ph type="ftr" sz="quarter" idx="11"/>
          </p:nvPr>
        </p:nvSpPr>
        <p:spPr>
          <a:xfrm>
            <a:off x="609600" y="6483350"/>
            <a:ext cx="7010400" cy="365125"/>
          </a:xfrm>
        </p:spPr>
        <p:txBody>
          <a:bodyPr/>
          <a:lstStyle/>
          <a:p>
            <a:r>
              <a:rPr lang="en-US" dirty="0" err="1" smtClean="0"/>
              <a:t>Venkataraman</a:t>
            </a:r>
            <a:r>
              <a:rPr lang="en-US" dirty="0" smtClean="0"/>
              <a:t> &amp; Pinto, Operations Management, 1e. SAGE, 2018.</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162175"/>
            <a:ext cx="8534400" cy="429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94522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7696200" cy="762000"/>
          </a:xfrm>
        </p:spPr>
        <p:txBody>
          <a:bodyPr>
            <a:noAutofit/>
          </a:bodyPr>
          <a:lstStyle/>
          <a:p>
            <a:r>
              <a:rPr lang="en-US" sz="2200" dirty="0"/>
              <a:t>Creating Network Diagrams</a:t>
            </a:r>
          </a:p>
        </p:txBody>
      </p:sp>
      <p:sp>
        <p:nvSpPr>
          <p:cNvPr id="3" name="Content Placeholder 2"/>
          <p:cNvSpPr>
            <a:spLocks noGrp="1"/>
          </p:cNvSpPr>
          <p:nvPr>
            <p:ph idx="1"/>
          </p:nvPr>
        </p:nvSpPr>
        <p:spPr>
          <a:xfrm>
            <a:off x="1104900" y="685800"/>
            <a:ext cx="7696200" cy="2438400"/>
          </a:xfrm>
        </p:spPr>
        <p:txBody>
          <a:bodyPr>
            <a:noAutofit/>
          </a:bodyPr>
          <a:lstStyle/>
          <a:p>
            <a:r>
              <a:rPr lang="en-US" sz="1600" dirty="0" smtClean="0"/>
              <a:t>Network </a:t>
            </a:r>
            <a:r>
              <a:rPr lang="en-US" sz="1600" dirty="0"/>
              <a:t>diagramming is a logical, sequential process that requires the project manager to consider the order in which activities should occur to schedule projects as efficiently as possible</a:t>
            </a:r>
            <a:r>
              <a:rPr lang="en-US" sz="1600" dirty="0" smtClean="0"/>
              <a:t>.</a:t>
            </a:r>
          </a:p>
          <a:p>
            <a:r>
              <a:rPr lang="en-US" sz="1600" dirty="0" smtClean="0"/>
              <a:t>Activity </a:t>
            </a:r>
            <a:r>
              <a:rPr lang="en-US" sz="1600" dirty="0"/>
              <a:t>on node (AON) network </a:t>
            </a:r>
            <a:r>
              <a:rPr lang="en-US" sz="1600" dirty="0" smtClean="0"/>
              <a:t>method, uses the node to represent the individual project activity and the path arrows represent the sequencing of tasks.</a:t>
            </a:r>
          </a:p>
          <a:p>
            <a:r>
              <a:rPr lang="en-US" sz="1600" dirty="0" smtClean="0"/>
              <a:t>The activity </a:t>
            </a:r>
            <a:r>
              <a:rPr lang="en-US" sz="1600" dirty="0"/>
              <a:t>on arrow (AOA</a:t>
            </a:r>
            <a:r>
              <a:rPr lang="en-US" sz="1600" dirty="0" smtClean="0"/>
              <a:t>) method </a:t>
            </a:r>
            <a:r>
              <a:rPr lang="en-US" sz="1600" dirty="0"/>
              <a:t>uses arrows to represent the activities</a:t>
            </a:r>
            <a:r>
              <a:rPr lang="en-US" sz="1600" dirty="0" smtClean="0"/>
              <a:t>.</a:t>
            </a:r>
            <a:endParaRPr lang="en-US" sz="1600" dirty="0"/>
          </a:p>
        </p:txBody>
      </p:sp>
      <p:sp>
        <p:nvSpPr>
          <p:cNvPr id="4" name="Slide Number Placeholder 3"/>
          <p:cNvSpPr>
            <a:spLocks noGrp="1"/>
          </p:cNvSpPr>
          <p:nvPr>
            <p:ph type="sldNum" sz="quarter" idx="12"/>
          </p:nvPr>
        </p:nvSpPr>
        <p:spPr>
          <a:xfrm>
            <a:off x="8686800" y="6492875"/>
            <a:ext cx="457200" cy="365125"/>
          </a:xfrm>
        </p:spPr>
        <p:txBody>
          <a:bodyPr/>
          <a:lstStyle/>
          <a:p>
            <a:fld id="{B6F15528-21DE-4FAA-801E-634DDDAF4B2B}" type="slidenum">
              <a:rPr lang="en-US" smtClean="0"/>
              <a:pPr/>
              <a:t>21</a:t>
            </a:fld>
            <a:endParaRPr lang="en-US" dirty="0"/>
          </a:p>
        </p:txBody>
      </p:sp>
      <p:sp>
        <p:nvSpPr>
          <p:cNvPr id="5" name="Footer Placeholder 4"/>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2667000"/>
            <a:ext cx="5105400"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58915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52400"/>
            <a:ext cx="7696200" cy="914400"/>
          </a:xfrm>
        </p:spPr>
        <p:txBody>
          <a:bodyPr>
            <a:noAutofit/>
          </a:bodyPr>
          <a:lstStyle/>
          <a:p>
            <a:r>
              <a:rPr lang="en-US" sz="2000" dirty="0"/>
              <a:t>Creating Network Diagrams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609600"/>
            <a:ext cx="8229600" cy="5638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05146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525"/>
            <a:ext cx="7696200" cy="676275"/>
          </a:xfrm>
        </p:spPr>
        <p:txBody>
          <a:bodyPr>
            <a:noAutofit/>
          </a:bodyPr>
          <a:lstStyle/>
          <a:p>
            <a:r>
              <a:rPr lang="en-US" sz="2400" dirty="0"/>
              <a:t>Labeling Nodes</a:t>
            </a:r>
          </a:p>
        </p:txBody>
      </p:sp>
      <p:sp>
        <p:nvSpPr>
          <p:cNvPr id="3" name="Content Placeholder 2"/>
          <p:cNvSpPr>
            <a:spLocks noGrp="1"/>
          </p:cNvSpPr>
          <p:nvPr>
            <p:ph idx="1"/>
          </p:nvPr>
        </p:nvSpPr>
        <p:spPr>
          <a:xfrm>
            <a:off x="1066800" y="609600"/>
            <a:ext cx="7696200" cy="2438400"/>
          </a:xfrm>
        </p:spPr>
        <p:txBody>
          <a:bodyPr>
            <a:noAutofit/>
          </a:bodyPr>
          <a:lstStyle/>
          <a:p>
            <a:r>
              <a:rPr lang="en-US" sz="1600" dirty="0" smtClean="0"/>
              <a:t>Early </a:t>
            </a:r>
            <a:r>
              <a:rPr lang="en-US" sz="1600" dirty="0"/>
              <a:t>Start </a:t>
            </a:r>
            <a:r>
              <a:rPr lang="en-US" sz="1600" dirty="0" smtClean="0"/>
              <a:t>(</a:t>
            </a:r>
            <a:r>
              <a:rPr lang="en-US" sz="1600" dirty="0"/>
              <a:t>ES): This is the earliest possible date on which an activity can </a:t>
            </a:r>
            <a:r>
              <a:rPr lang="en-US" sz="1600" dirty="0" smtClean="0"/>
              <a:t>start.</a:t>
            </a:r>
            <a:endParaRPr lang="en-US" sz="1600" dirty="0"/>
          </a:p>
          <a:p>
            <a:r>
              <a:rPr lang="en-US" sz="1600" dirty="0"/>
              <a:t>Early Finish </a:t>
            </a:r>
            <a:r>
              <a:rPr lang="en-US" sz="1600" dirty="0" smtClean="0"/>
              <a:t>(</a:t>
            </a:r>
            <a:r>
              <a:rPr lang="en-US" sz="1600" dirty="0"/>
              <a:t>EF</a:t>
            </a:r>
            <a:r>
              <a:rPr lang="en-US" sz="1600" dirty="0" smtClean="0"/>
              <a:t>): </a:t>
            </a:r>
            <a:r>
              <a:rPr lang="en-US" sz="1600" dirty="0"/>
              <a:t>Early finish is defined as: ES + activity duration = EF.</a:t>
            </a:r>
          </a:p>
          <a:p>
            <a:r>
              <a:rPr lang="en-US" sz="1600" dirty="0"/>
              <a:t>Late Start </a:t>
            </a:r>
            <a:r>
              <a:rPr lang="en-US" sz="1600" dirty="0" smtClean="0"/>
              <a:t>(</a:t>
            </a:r>
            <a:r>
              <a:rPr lang="en-US" sz="1600" dirty="0"/>
              <a:t>LS): This is the latest possible date that an activity may begin without delaying the </a:t>
            </a:r>
            <a:r>
              <a:rPr lang="en-US" sz="1600" dirty="0" smtClean="0"/>
              <a:t>project.</a:t>
            </a:r>
            <a:endParaRPr lang="en-US" sz="1600" dirty="0"/>
          </a:p>
          <a:p>
            <a:r>
              <a:rPr lang="en-US" sz="1600" dirty="0"/>
              <a:t>Late Finish </a:t>
            </a:r>
            <a:r>
              <a:rPr lang="en-US" sz="1600" dirty="0" smtClean="0"/>
              <a:t>(</a:t>
            </a:r>
            <a:r>
              <a:rPr lang="en-US" sz="1600" dirty="0"/>
              <a:t>LF): </a:t>
            </a:r>
            <a:r>
              <a:rPr lang="en-US" sz="1600" dirty="0" smtClean="0"/>
              <a:t>LS </a:t>
            </a:r>
            <a:r>
              <a:rPr lang="en-US" sz="1600" dirty="0"/>
              <a:t>+ activity duration = LF.</a:t>
            </a:r>
          </a:p>
          <a:p>
            <a:r>
              <a:rPr lang="en-US" sz="1600" dirty="0"/>
              <a:t>Activity Slack: </a:t>
            </a:r>
            <a:r>
              <a:rPr lang="en-US" sz="1600" dirty="0" smtClean="0"/>
              <a:t>Slack= </a:t>
            </a:r>
            <a:r>
              <a:rPr lang="en-US" sz="1600" dirty="0"/>
              <a:t>LS – ES (or LF – EF</a:t>
            </a:r>
            <a:r>
              <a:rPr lang="en-US" sz="1600" dirty="0" smtClean="0"/>
              <a:t>).</a:t>
            </a:r>
            <a:endParaRPr lang="en-US" sz="1600" dirty="0"/>
          </a:p>
        </p:txBody>
      </p:sp>
      <p:sp>
        <p:nvSpPr>
          <p:cNvPr id="4" name="Slide Number Placeholder 3"/>
          <p:cNvSpPr>
            <a:spLocks noGrp="1"/>
          </p:cNvSpPr>
          <p:nvPr>
            <p:ph type="sldNum" sz="quarter" idx="12"/>
          </p:nvPr>
        </p:nvSpPr>
        <p:spPr>
          <a:xfrm>
            <a:off x="8686800" y="6492875"/>
            <a:ext cx="457200" cy="365125"/>
          </a:xfrm>
        </p:spPr>
        <p:txBody>
          <a:bodyPr/>
          <a:lstStyle/>
          <a:p>
            <a:fld id="{B6F15528-21DE-4FAA-801E-634DDDAF4B2B}" type="slidenum">
              <a:rPr lang="en-US" smtClean="0"/>
              <a:pPr/>
              <a:t>23</a:t>
            </a:fld>
            <a:endParaRPr lang="en-US" dirty="0"/>
          </a:p>
        </p:txBody>
      </p:sp>
      <p:sp>
        <p:nvSpPr>
          <p:cNvPr id="5" name="Footer Placeholder 4"/>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438400"/>
            <a:ext cx="5791200" cy="3810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507237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7696200" cy="914400"/>
          </a:xfrm>
        </p:spPr>
        <p:txBody>
          <a:bodyPr>
            <a:noAutofit/>
          </a:bodyPr>
          <a:lstStyle/>
          <a:p>
            <a:r>
              <a:rPr lang="en-US" sz="2400" dirty="0"/>
              <a:t>Constructing the Critical Path</a:t>
            </a:r>
          </a:p>
        </p:txBody>
      </p:sp>
      <p:sp>
        <p:nvSpPr>
          <p:cNvPr id="3" name="Content Placeholder 2"/>
          <p:cNvSpPr>
            <a:spLocks noGrp="1"/>
          </p:cNvSpPr>
          <p:nvPr>
            <p:ph idx="1"/>
          </p:nvPr>
        </p:nvSpPr>
        <p:spPr>
          <a:xfrm>
            <a:off x="990600" y="990600"/>
            <a:ext cx="7696200" cy="1295400"/>
          </a:xfrm>
        </p:spPr>
        <p:txBody>
          <a:bodyPr>
            <a:noAutofit/>
          </a:bodyPr>
          <a:lstStyle/>
          <a:p>
            <a:r>
              <a:rPr lang="en-US" sz="2000" dirty="0" smtClean="0"/>
              <a:t>Site </a:t>
            </a:r>
            <a:r>
              <a:rPr lang="en-US" sz="2000" dirty="0"/>
              <a:t>preparation example and the information in Table 3.2</a:t>
            </a:r>
            <a:r>
              <a:rPr lang="en-US" sz="2000" dirty="0" smtClean="0"/>
              <a:t>.</a:t>
            </a:r>
            <a:endParaRPr lang="en-US" sz="2000" dirty="0" smtClean="0"/>
          </a:p>
        </p:txBody>
      </p:sp>
      <p:sp>
        <p:nvSpPr>
          <p:cNvPr id="4" name="Slide Number Placeholder 3"/>
          <p:cNvSpPr>
            <a:spLocks noGrp="1"/>
          </p:cNvSpPr>
          <p:nvPr>
            <p:ph type="sldNum" sz="quarter" idx="12"/>
          </p:nvPr>
        </p:nvSpPr>
        <p:spPr>
          <a:xfrm>
            <a:off x="8686800" y="6486525"/>
            <a:ext cx="457200" cy="365125"/>
          </a:xfrm>
        </p:spPr>
        <p:txBody>
          <a:bodyPr/>
          <a:lstStyle/>
          <a:p>
            <a:fld id="{B6F15528-21DE-4FAA-801E-634DDDAF4B2B}" type="slidenum">
              <a:rPr lang="en-US" smtClean="0"/>
              <a:pPr/>
              <a:t>24</a:t>
            </a:fld>
            <a:endParaRPr lang="en-US" dirty="0"/>
          </a:p>
        </p:txBody>
      </p:sp>
      <p:sp>
        <p:nvSpPr>
          <p:cNvPr id="5" name="Footer Placeholder 4"/>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7299" y="1524000"/>
            <a:ext cx="7535863"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66373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9525"/>
            <a:ext cx="7696200" cy="904875"/>
          </a:xfrm>
        </p:spPr>
        <p:txBody>
          <a:bodyPr>
            <a:noAutofit/>
          </a:bodyPr>
          <a:lstStyle/>
          <a:p>
            <a:r>
              <a:rPr lang="en-US" sz="2200" dirty="0"/>
              <a:t>Forward Pass Calculations</a:t>
            </a:r>
          </a:p>
        </p:txBody>
      </p:sp>
      <p:sp>
        <p:nvSpPr>
          <p:cNvPr id="3" name="Content Placeholder 2"/>
          <p:cNvSpPr>
            <a:spLocks noGrp="1"/>
          </p:cNvSpPr>
          <p:nvPr>
            <p:ph idx="1"/>
          </p:nvPr>
        </p:nvSpPr>
        <p:spPr>
          <a:xfrm>
            <a:off x="1066800" y="762000"/>
            <a:ext cx="7696200" cy="1676400"/>
          </a:xfrm>
        </p:spPr>
        <p:txBody>
          <a:bodyPr>
            <a:noAutofit/>
          </a:bodyPr>
          <a:lstStyle/>
          <a:p>
            <a:r>
              <a:rPr lang="en-US" sz="1600" dirty="0" smtClean="0"/>
              <a:t>Add </a:t>
            </a:r>
            <a:r>
              <a:rPr lang="en-US" sz="1600" dirty="0"/>
              <a:t>all activity times (ES + </a:t>
            </a:r>
            <a:r>
              <a:rPr lang="en-US" sz="1600" dirty="0" err="1"/>
              <a:t>Dur</a:t>
            </a:r>
            <a:r>
              <a:rPr lang="en-US" sz="1600" dirty="0"/>
              <a:t> = EF) along each path as we move through the network. </a:t>
            </a:r>
          </a:p>
          <a:p>
            <a:r>
              <a:rPr lang="en-US" sz="1600" dirty="0" smtClean="0"/>
              <a:t>Carry </a:t>
            </a:r>
            <a:r>
              <a:rPr lang="en-US" sz="1600" dirty="0"/>
              <a:t>the early finish (EF) time to the activity nodes immediately succeeding the recently completed node</a:t>
            </a:r>
            <a:r>
              <a:rPr lang="en-US" sz="1600" dirty="0" smtClean="0"/>
              <a:t>.</a:t>
            </a:r>
          </a:p>
          <a:p>
            <a:r>
              <a:rPr lang="en-US" sz="1600" dirty="0" smtClean="0"/>
              <a:t>At </a:t>
            </a:r>
            <a:r>
              <a:rPr lang="en-US" sz="1600" dirty="0"/>
              <a:t>a merge point, the largest preceding EF becomes the ES for that node</a:t>
            </a:r>
            <a:r>
              <a:rPr lang="en-US" sz="1600" dirty="0" smtClean="0"/>
              <a:t>.</a:t>
            </a:r>
            <a:endParaRPr lang="en-US" sz="1600" dirty="0"/>
          </a:p>
        </p:txBody>
      </p:sp>
      <p:sp>
        <p:nvSpPr>
          <p:cNvPr id="4" name="Slide Number Placeholder 3"/>
          <p:cNvSpPr>
            <a:spLocks noGrp="1"/>
          </p:cNvSpPr>
          <p:nvPr>
            <p:ph type="sldNum" sz="quarter" idx="12"/>
          </p:nvPr>
        </p:nvSpPr>
        <p:spPr>
          <a:xfrm>
            <a:off x="8686800" y="6473825"/>
            <a:ext cx="457200" cy="365125"/>
          </a:xfrm>
        </p:spPr>
        <p:txBody>
          <a:bodyPr/>
          <a:lstStyle/>
          <a:p>
            <a:fld id="{B6F15528-21DE-4FAA-801E-634DDDAF4B2B}" type="slidenum">
              <a:rPr lang="en-US" smtClean="0"/>
              <a:pPr/>
              <a:t>25</a:t>
            </a:fld>
            <a:endParaRPr lang="en-US" dirty="0"/>
          </a:p>
        </p:txBody>
      </p:sp>
      <p:sp>
        <p:nvSpPr>
          <p:cNvPr id="5" name="Footer Placeholder 4"/>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0989" y="2276475"/>
            <a:ext cx="6341696"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22902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7696200" cy="914400"/>
          </a:xfrm>
        </p:spPr>
        <p:txBody>
          <a:bodyPr>
            <a:noAutofit/>
          </a:bodyPr>
          <a:lstStyle/>
          <a:p>
            <a:r>
              <a:rPr lang="en-US" sz="2200" dirty="0"/>
              <a:t>Backward Pass Calculations</a:t>
            </a:r>
          </a:p>
        </p:txBody>
      </p:sp>
      <p:sp>
        <p:nvSpPr>
          <p:cNvPr id="3" name="Content Placeholder 2"/>
          <p:cNvSpPr>
            <a:spLocks noGrp="1"/>
          </p:cNvSpPr>
          <p:nvPr>
            <p:ph idx="1"/>
          </p:nvPr>
        </p:nvSpPr>
        <p:spPr>
          <a:xfrm>
            <a:off x="990600" y="838201"/>
            <a:ext cx="7696200" cy="1904999"/>
          </a:xfrm>
        </p:spPr>
        <p:txBody>
          <a:bodyPr>
            <a:noAutofit/>
          </a:bodyPr>
          <a:lstStyle/>
          <a:p>
            <a:r>
              <a:rPr lang="en-US" sz="1600" dirty="0" smtClean="0"/>
              <a:t>Subtract </a:t>
            </a:r>
            <a:r>
              <a:rPr lang="en-US" sz="1600" dirty="0"/>
              <a:t>the activity times (LF – </a:t>
            </a:r>
            <a:r>
              <a:rPr lang="en-US" sz="1600" dirty="0" err="1"/>
              <a:t>Dur</a:t>
            </a:r>
            <a:r>
              <a:rPr lang="en-US" sz="1600" dirty="0"/>
              <a:t> = LS) along each path as we move through the network.</a:t>
            </a:r>
          </a:p>
          <a:p>
            <a:r>
              <a:rPr lang="en-US" sz="1600" dirty="0" smtClean="0"/>
              <a:t>Carry </a:t>
            </a:r>
            <a:r>
              <a:rPr lang="en-US" sz="1600" dirty="0"/>
              <a:t>back the late start (LS) time to the activity nodes immediately preceding the successor node. </a:t>
            </a:r>
            <a:endParaRPr lang="en-US" sz="1600" dirty="0" smtClean="0"/>
          </a:p>
          <a:p>
            <a:r>
              <a:rPr lang="en-US" sz="1600" dirty="0" smtClean="0"/>
              <a:t>In </a:t>
            </a:r>
            <a:r>
              <a:rPr lang="en-US" sz="1600" dirty="0"/>
              <a:t>the case of a burst point, the smallest succeeding LS becomes the LF for that node.</a:t>
            </a:r>
          </a:p>
          <a:p>
            <a:endParaRPr lang="en-US" sz="2400" dirty="0"/>
          </a:p>
          <a:p>
            <a:endParaRPr lang="en-US" sz="2400" dirty="0"/>
          </a:p>
        </p:txBody>
      </p:sp>
      <p:sp>
        <p:nvSpPr>
          <p:cNvPr id="4" name="Slide Number Placeholder 3"/>
          <p:cNvSpPr>
            <a:spLocks noGrp="1"/>
          </p:cNvSpPr>
          <p:nvPr>
            <p:ph type="sldNum" sz="quarter" idx="12"/>
          </p:nvPr>
        </p:nvSpPr>
        <p:spPr>
          <a:xfrm>
            <a:off x="8686800" y="6492875"/>
            <a:ext cx="457200" cy="365125"/>
          </a:xfrm>
        </p:spPr>
        <p:txBody>
          <a:bodyPr/>
          <a:lstStyle/>
          <a:p>
            <a:fld id="{B6F15528-21DE-4FAA-801E-634DDDAF4B2B}" type="slidenum">
              <a:rPr lang="en-US" smtClean="0"/>
              <a:pPr/>
              <a:t>26</a:t>
            </a:fld>
            <a:endParaRPr lang="en-US" dirty="0"/>
          </a:p>
        </p:txBody>
      </p:sp>
      <p:sp>
        <p:nvSpPr>
          <p:cNvPr id="5" name="Footer Placeholder 4"/>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462973"/>
            <a:ext cx="5791200" cy="3923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64094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880" y="-152400"/>
            <a:ext cx="7696200" cy="838200"/>
          </a:xfrm>
        </p:spPr>
        <p:txBody>
          <a:bodyPr>
            <a:noAutofit/>
          </a:bodyPr>
          <a:lstStyle/>
          <a:p>
            <a:r>
              <a:rPr lang="en-US" sz="2200" dirty="0"/>
              <a:t>Crashing the Project</a:t>
            </a:r>
          </a:p>
        </p:txBody>
      </p:sp>
      <p:sp>
        <p:nvSpPr>
          <p:cNvPr id="3" name="Content Placeholder 2"/>
          <p:cNvSpPr>
            <a:spLocks noGrp="1"/>
          </p:cNvSpPr>
          <p:nvPr>
            <p:ph idx="1"/>
          </p:nvPr>
        </p:nvSpPr>
        <p:spPr>
          <a:xfrm>
            <a:off x="990600" y="533400"/>
            <a:ext cx="7696200" cy="1600200"/>
          </a:xfrm>
        </p:spPr>
        <p:txBody>
          <a:bodyPr>
            <a:noAutofit/>
          </a:bodyPr>
          <a:lstStyle/>
          <a:p>
            <a:r>
              <a:rPr lang="en-US" sz="1600" dirty="0" smtClean="0"/>
              <a:t>Crashing </a:t>
            </a:r>
            <a:r>
              <a:rPr lang="en-US" sz="1600" dirty="0"/>
              <a:t>is the process of speeding up a project’s remaining activities in order to move its completion date forward.  </a:t>
            </a:r>
            <a:endParaRPr lang="en-US" sz="1600" dirty="0" smtClean="0"/>
          </a:p>
          <a:p>
            <a:r>
              <a:rPr lang="en-US" sz="1600" dirty="0" smtClean="0"/>
              <a:t>Part </a:t>
            </a:r>
            <a:r>
              <a:rPr lang="en-US" sz="1600" dirty="0"/>
              <a:t>of a crashing a project includes calculating the dollar-per-day </a:t>
            </a:r>
            <a:r>
              <a:rPr lang="en-US" sz="1600" dirty="0" smtClean="0"/>
              <a:t>trade-off, i.e., </a:t>
            </a:r>
            <a:r>
              <a:rPr lang="en-US" sz="1600" dirty="0"/>
              <a:t>how much money must be spent to save one day in the project’s schedule</a:t>
            </a:r>
            <a:r>
              <a:rPr lang="en-US" sz="1600" dirty="0" smtClean="0"/>
              <a:t>.</a:t>
            </a:r>
            <a:endParaRPr lang="en-US" sz="1600" dirty="0"/>
          </a:p>
        </p:txBody>
      </p:sp>
      <p:sp>
        <p:nvSpPr>
          <p:cNvPr id="4" name="Slide Number Placeholder 3"/>
          <p:cNvSpPr>
            <a:spLocks noGrp="1"/>
          </p:cNvSpPr>
          <p:nvPr>
            <p:ph type="sldNum" sz="quarter" idx="12"/>
          </p:nvPr>
        </p:nvSpPr>
        <p:spPr>
          <a:xfrm>
            <a:off x="8686800" y="6492875"/>
            <a:ext cx="457200" cy="365125"/>
          </a:xfrm>
        </p:spPr>
        <p:txBody>
          <a:bodyPr/>
          <a:lstStyle/>
          <a:p>
            <a:fld id="{B6F15528-21DE-4FAA-801E-634DDDAF4B2B}" type="slidenum">
              <a:rPr lang="en-US" smtClean="0"/>
              <a:pPr/>
              <a:t>27</a:t>
            </a:fld>
            <a:endParaRPr lang="en-US" dirty="0"/>
          </a:p>
        </p:txBody>
      </p:sp>
      <p:sp>
        <p:nvSpPr>
          <p:cNvPr id="5" name="Footer Placeholder 4"/>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785406"/>
            <a:ext cx="6172200" cy="4615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04113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Supply Chain for Projects</a:t>
            </a:r>
          </a:p>
        </p:txBody>
      </p:sp>
      <p:sp>
        <p:nvSpPr>
          <p:cNvPr id="3" name="Content Placeholder 2"/>
          <p:cNvSpPr>
            <a:spLocks noGrp="1"/>
          </p:cNvSpPr>
          <p:nvPr>
            <p:ph idx="1"/>
          </p:nvPr>
        </p:nvSpPr>
        <p:spPr/>
        <p:txBody>
          <a:bodyPr>
            <a:noAutofit/>
          </a:bodyPr>
          <a:lstStyle/>
          <a:p>
            <a:r>
              <a:rPr lang="en-US" sz="2400" b="1" dirty="0"/>
              <a:t>Supply Chain Activities for </a:t>
            </a:r>
            <a:r>
              <a:rPr lang="en-US" sz="2400" b="1" dirty="0" smtClean="0"/>
              <a:t>Projects</a:t>
            </a:r>
          </a:p>
          <a:p>
            <a:pPr lvl="1"/>
            <a:r>
              <a:rPr lang="en-US" sz="2000" dirty="0" smtClean="0"/>
              <a:t>Procurement</a:t>
            </a:r>
            <a:endParaRPr lang="en-US" sz="2000" dirty="0"/>
          </a:p>
          <a:p>
            <a:pPr lvl="1"/>
            <a:r>
              <a:rPr lang="en-US" sz="2000" dirty="0" smtClean="0"/>
              <a:t>Fabrication</a:t>
            </a:r>
            <a:endParaRPr lang="en-US" sz="2000" dirty="0"/>
          </a:p>
          <a:p>
            <a:pPr lvl="1"/>
            <a:r>
              <a:rPr lang="en-US" sz="2000" dirty="0" smtClean="0"/>
              <a:t>Distribution</a:t>
            </a:r>
            <a:endParaRPr lang="en-US" sz="2000" dirty="0"/>
          </a:p>
          <a:p>
            <a:endParaRPr lang="en-US" sz="2400" dirty="0"/>
          </a:p>
          <a:p>
            <a:r>
              <a:rPr lang="en-US" sz="2400" b="1" dirty="0"/>
              <a:t>Designing a Project’s Supply Chain </a:t>
            </a:r>
          </a:p>
          <a:p>
            <a:pPr lvl="1"/>
            <a:r>
              <a:rPr lang="en-US" sz="2000" dirty="0" smtClean="0"/>
              <a:t>Setting </a:t>
            </a:r>
            <a:r>
              <a:rPr lang="en-US" sz="2000" dirty="0"/>
              <a:t>Goals for the Supply Chain </a:t>
            </a:r>
          </a:p>
          <a:p>
            <a:pPr lvl="1"/>
            <a:r>
              <a:rPr lang="en-US" sz="2000" dirty="0" smtClean="0"/>
              <a:t>Doing </a:t>
            </a:r>
            <a:r>
              <a:rPr lang="en-US" sz="2000" dirty="0"/>
              <a:t>an Environmental Analysis</a:t>
            </a:r>
          </a:p>
          <a:p>
            <a:pPr lvl="1"/>
            <a:r>
              <a:rPr lang="en-US" sz="2000" dirty="0" smtClean="0"/>
              <a:t>Coordinating </a:t>
            </a:r>
            <a:r>
              <a:rPr lang="en-US" sz="2000" dirty="0"/>
              <a:t>and Planning </a:t>
            </a:r>
          </a:p>
          <a:p>
            <a:pPr lvl="1"/>
            <a:r>
              <a:rPr lang="en-US" sz="2000" dirty="0" smtClean="0"/>
              <a:t>Controlling </a:t>
            </a:r>
            <a:endParaRPr lang="en-US" sz="2000" dirty="0"/>
          </a:p>
          <a:p>
            <a:endParaRPr lang="en-US" sz="2400" dirty="0"/>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0914087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9050"/>
            <a:ext cx="7696200" cy="895350"/>
          </a:xfrm>
        </p:spPr>
        <p:txBody>
          <a:bodyPr>
            <a:noAutofit/>
          </a:bodyPr>
          <a:lstStyle/>
          <a:p>
            <a:r>
              <a:rPr lang="en-US" sz="2000" dirty="0"/>
              <a:t>The S-Curve and Earned Value Management</a:t>
            </a:r>
          </a:p>
        </p:txBody>
      </p:sp>
      <p:sp>
        <p:nvSpPr>
          <p:cNvPr id="3" name="Content Placeholder 2"/>
          <p:cNvSpPr>
            <a:spLocks noGrp="1"/>
          </p:cNvSpPr>
          <p:nvPr>
            <p:ph idx="1"/>
          </p:nvPr>
        </p:nvSpPr>
        <p:spPr>
          <a:xfrm>
            <a:off x="990600" y="5257800"/>
            <a:ext cx="7696200" cy="1143000"/>
          </a:xfrm>
        </p:spPr>
        <p:txBody>
          <a:bodyPr>
            <a:noAutofit/>
          </a:bodyPr>
          <a:lstStyle/>
          <a:p>
            <a:pPr marL="0" indent="0">
              <a:buNone/>
            </a:pPr>
            <a:endParaRPr lang="en-US" sz="1600" dirty="0" smtClean="0"/>
          </a:p>
          <a:p>
            <a:r>
              <a:rPr lang="en-US" sz="1600" dirty="0" smtClean="0"/>
              <a:t>The </a:t>
            </a:r>
            <a:r>
              <a:rPr lang="en-US" sz="1600" dirty="0"/>
              <a:t>earned value management (EVM) method calculates the value generated by the project as well as the budgeted and actual costs at a certain point time. </a:t>
            </a:r>
          </a:p>
          <a:p>
            <a:endParaRPr lang="en-US" sz="2400" dirty="0"/>
          </a:p>
        </p:txBody>
      </p:sp>
      <p:sp>
        <p:nvSpPr>
          <p:cNvPr id="4" name="Slide Number Placeholder 3"/>
          <p:cNvSpPr>
            <a:spLocks noGrp="1"/>
          </p:cNvSpPr>
          <p:nvPr>
            <p:ph type="sldNum" sz="quarter" idx="12"/>
          </p:nvPr>
        </p:nvSpPr>
        <p:spPr>
          <a:xfrm>
            <a:off x="8686800" y="6492875"/>
            <a:ext cx="457200" cy="365125"/>
          </a:xfrm>
        </p:spPr>
        <p:txBody>
          <a:bodyPr/>
          <a:lstStyle/>
          <a:p>
            <a:fld id="{B6F15528-21DE-4FAA-801E-634DDDAF4B2B}" type="slidenum">
              <a:rPr lang="en-US" smtClean="0"/>
              <a:pPr/>
              <a:t>29</a:t>
            </a:fld>
            <a:endParaRPr lang="en-US" dirty="0"/>
          </a:p>
        </p:txBody>
      </p:sp>
      <p:sp>
        <p:nvSpPr>
          <p:cNvPr id="5" name="Footer Placeholder 4"/>
          <p:cNvSpPr>
            <a:spLocks noGrp="1"/>
          </p:cNvSpPr>
          <p:nvPr>
            <p:ph type="ftr" sz="quarter" idx="11"/>
          </p:nvPr>
        </p:nvSpPr>
        <p:spPr>
          <a:xfrm>
            <a:off x="609600" y="6483350"/>
            <a:ext cx="7010400" cy="365125"/>
          </a:xfrm>
        </p:spPr>
        <p:txBody>
          <a:bodyPr/>
          <a:lstStyle/>
          <a:p>
            <a:r>
              <a:rPr lang="en-US" dirty="0" err="1" smtClean="0"/>
              <a:t>Venkataraman</a:t>
            </a:r>
            <a:r>
              <a:rPr lang="en-US" dirty="0" smtClean="0"/>
              <a:t> &amp; Pinto, Operations Management, 1e. SAGE, 2018.</a:t>
            </a:r>
            <a:endParaRPr lang="en-US"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838200"/>
            <a:ext cx="6095999"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71148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p:txBody>
          <a:bodyPr>
            <a:noAutofit/>
          </a:bodyPr>
          <a:lstStyle/>
          <a:p>
            <a:pPr lvl="0"/>
            <a:r>
              <a:rPr lang="en-US" sz="2400" dirty="0" smtClean="0"/>
              <a:t>Describe </a:t>
            </a:r>
            <a:r>
              <a:rPr lang="en-US" sz="2400" dirty="0"/>
              <a:t>the importance of projects to a firm, identify the people and teams that work on projects, and list the qualities that make a project a success.</a:t>
            </a:r>
          </a:p>
          <a:p>
            <a:pPr lvl="0"/>
            <a:r>
              <a:rPr lang="en-US" sz="2400" dirty="0"/>
              <a:t>Identify the stages of the typical life cycle of a project.</a:t>
            </a:r>
          </a:p>
          <a:p>
            <a:pPr lvl="0"/>
            <a:r>
              <a:rPr lang="en-US" sz="2400" dirty="0"/>
              <a:t>Explain how scope management techniques, statement-of-work documents, work breakdown structures, and risk management principles enable firms to conceptualize, plan, and organize projects</a:t>
            </a:r>
          </a:p>
          <a:p>
            <a:pPr lvl="0"/>
            <a:r>
              <a:rPr lang="en-US" sz="2400" dirty="0"/>
              <a:t>Use analytical tools to calculate project schedules.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Terminating the Project</a:t>
            </a:r>
          </a:p>
        </p:txBody>
      </p:sp>
      <p:sp>
        <p:nvSpPr>
          <p:cNvPr id="3" name="Content Placeholder 2"/>
          <p:cNvSpPr>
            <a:spLocks noGrp="1"/>
          </p:cNvSpPr>
          <p:nvPr>
            <p:ph idx="1"/>
          </p:nvPr>
        </p:nvSpPr>
        <p:spPr/>
        <p:txBody>
          <a:bodyPr>
            <a:noAutofit/>
          </a:bodyPr>
          <a:lstStyle/>
          <a:p>
            <a:r>
              <a:rPr lang="en-US" sz="2400" dirty="0" smtClean="0"/>
              <a:t>A </a:t>
            </a:r>
            <a:r>
              <a:rPr lang="en-US" sz="2400" dirty="0"/>
              <a:t>tremendous amount of paperwork must be archived during this stage, including schedule and planning documents, </a:t>
            </a:r>
            <a:r>
              <a:rPr lang="en-US" sz="2400" dirty="0" smtClean="0"/>
              <a:t>etc.</a:t>
            </a:r>
          </a:p>
          <a:p>
            <a:r>
              <a:rPr lang="en-US" sz="2400" dirty="0" smtClean="0"/>
              <a:t>The </a:t>
            </a:r>
            <a:r>
              <a:rPr lang="en-US" sz="2400" dirty="0"/>
              <a:t>success of a lessons learned process is highly dependent upon senior managers enforcing the archiving of critical historical information</a:t>
            </a:r>
            <a:r>
              <a:rPr lang="en-US" sz="2400" dirty="0" smtClean="0"/>
              <a:t>.</a:t>
            </a:r>
          </a:p>
          <a:p>
            <a:r>
              <a:rPr lang="en-US" sz="2400" dirty="0" smtClean="0"/>
              <a:t>The lessons learned serve as a valuable form of organizational learning</a:t>
            </a:r>
          </a:p>
          <a:p>
            <a:r>
              <a:rPr lang="en-US" sz="2400" dirty="0" smtClean="0"/>
              <a:t>Novice project managers can access and learn from information provided by other project managers reporting on past projects. </a:t>
            </a:r>
          </a:p>
          <a:p>
            <a:endParaRPr lang="en-US" sz="2400" dirty="0" smtClean="0"/>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6766317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001000" cy="914400"/>
          </a:xfrm>
        </p:spPr>
        <p:txBody>
          <a:bodyPr>
            <a:noAutofit/>
          </a:bodyPr>
          <a:lstStyle/>
          <a:p>
            <a:r>
              <a:rPr lang="en-US" sz="1800" dirty="0"/>
              <a:t>Lessons Learned: Fossil Fuels Unpopularity Leading to Project Cancellations </a:t>
            </a:r>
          </a:p>
        </p:txBody>
      </p:sp>
      <p:sp>
        <p:nvSpPr>
          <p:cNvPr id="3" name="Content Placeholder 2"/>
          <p:cNvSpPr>
            <a:spLocks noGrp="1"/>
          </p:cNvSpPr>
          <p:nvPr>
            <p:ph idx="1"/>
          </p:nvPr>
        </p:nvSpPr>
        <p:spPr>
          <a:xfrm>
            <a:off x="914400" y="838200"/>
            <a:ext cx="7696200" cy="1143000"/>
          </a:xfrm>
        </p:spPr>
        <p:txBody>
          <a:bodyPr>
            <a:noAutofit/>
          </a:bodyPr>
          <a:lstStyle/>
          <a:p>
            <a:r>
              <a:rPr lang="en-US" sz="1600" dirty="0" smtClean="0"/>
              <a:t>A </a:t>
            </a:r>
            <a:r>
              <a:rPr lang="en-US" sz="1600" dirty="0"/>
              <a:t>combination of social pressures, concern for the environment, and lower prices due to a recent glut of oil on the international market have led to the cancellation or postponement of a number of expensive projects in the U.S</a:t>
            </a:r>
            <a:r>
              <a:rPr lang="en-US" sz="1600" dirty="0" smtClean="0"/>
              <a:t>.</a:t>
            </a:r>
          </a:p>
          <a:p>
            <a:endParaRPr lang="en-US" sz="2400" dirty="0"/>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981200"/>
            <a:ext cx="8534400"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581888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Sustainability Issues in Project Management</a:t>
            </a:r>
          </a:p>
        </p:txBody>
      </p:sp>
      <p:sp>
        <p:nvSpPr>
          <p:cNvPr id="3" name="Content Placeholder 2"/>
          <p:cNvSpPr>
            <a:spLocks noGrp="1"/>
          </p:cNvSpPr>
          <p:nvPr>
            <p:ph idx="1"/>
          </p:nvPr>
        </p:nvSpPr>
        <p:spPr/>
        <p:txBody>
          <a:bodyPr>
            <a:noAutofit/>
          </a:bodyPr>
          <a:lstStyle/>
          <a:p>
            <a:r>
              <a:rPr lang="en-US" sz="2400" dirty="0" smtClean="0"/>
              <a:t>Critical </a:t>
            </a:r>
            <a:r>
              <a:rPr lang="en-US" sz="2400" dirty="0"/>
              <a:t>steps in planning for sustainability in </a:t>
            </a:r>
            <a:r>
              <a:rPr lang="en-US" sz="2400" dirty="0" smtClean="0"/>
              <a:t>projects:</a:t>
            </a:r>
            <a:endParaRPr lang="en-US" sz="2400" dirty="0"/>
          </a:p>
          <a:p>
            <a:r>
              <a:rPr lang="en-US" sz="2400" dirty="0" smtClean="0"/>
              <a:t>Setting </a:t>
            </a:r>
            <a:r>
              <a:rPr lang="en-US" sz="2400" dirty="0"/>
              <a:t>sustainability expectations</a:t>
            </a:r>
            <a:r>
              <a:rPr lang="en-US" sz="2400" dirty="0" smtClean="0"/>
              <a:t>.</a:t>
            </a:r>
            <a:endParaRPr lang="en-US" sz="2400" dirty="0"/>
          </a:p>
          <a:p>
            <a:r>
              <a:rPr lang="en-US" sz="2400" dirty="0" smtClean="0"/>
              <a:t>Identify </a:t>
            </a:r>
            <a:r>
              <a:rPr lang="en-US" sz="2400" dirty="0"/>
              <a:t>opportunities to reduce </a:t>
            </a:r>
            <a:r>
              <a:rPr lang="en-US" sz="2400" dirty="0" smtClean="0"/>
              <a:t>costs.</a:t>
            </a:r>
          </a:p>
          <a:p>
            <a:r>
              <a:rPr lang="en-US" sz="2400" dirty="0" smtClean="0"/>
              <a:t>Using </a:t>
            </a:r>
            <a:r>
              <a:rPr lang="en-US" sz="2400" dirty="0"/>
              <a:t>sustainability risk management</a:t>
            </a:r>
            <a:r>
              <a:rPr lang="en-US" sz="2400" dirty="0" smtClean="0"/>
              <a:t>.</a:t>
            </a:r>
          </a:p>
          <a:p>
            <a:r>
              <a:rPr lang="en-US" sz="2400" dirty="0" smtClean="0"/>
              <a:t>Emphasize </a:t>
            </a:r>
            <a:r>
              <a:rPr lang="en-US" sz="2400" dirty="0"/>
              <a:t>value </a:t>
            </a:r>
            <a:r>
              <a:rPr lang="en-US" sz="2400" dirty="0" smtClean="0"/>
              <a:t>maximization.</a:t>
            </a:r>
          </a:p>
          <a:p>
            <a:r>
              <a:rPr lang="en-US" sz="2400" dirty="0" smtClean="0"/>
              <a:t>Identify </a:t>
            </a:r>
            <a:r>
              <a:rPr lang="en-US" sz="2400" dirty="0"/>
              <a:t>specific sustainability requirements that are to be pursued</a:t>
            </a:r>
            <a:r>
              <a:rPr lang="en-US" sz="2400" dirty="0" smtClean="0"/>
              <a:t>.</a:t>
            </a:r>
          </a:p>
          <a:p>
            <a:r>
              <a:rPr lang="en-US" sz="2400" dirty="0" smtClean="0"/>
              <a:t>Engage </a:t>
            </a:r>
            <a:r>
              <a:rPr lang="en-US" sz="2400" dirty="0"/>
              <a:t>suppliers and subcontractors in sustainable ways</a:t>
            </a:r>
            <a:r>
              <a:rPr lang="en-US" sz="2400" dirty="0" smtClean="0"/>
              <a:t>.</a:t>
            </a:r>
          </a:p>
          <a:p>
            <a:r>
              <a:rPr lang="en-US" sz="2400" dirty="0" smtClean="0"/>
              <a:t>Motivate </a:t>
            </a:r>
            <a:r>
              <a:rPr lang="en-US" sz="2400" dirty="0"/>
              <a:t>the project team</a:t>
            </a:r>
            <a:r>
              <a:rPr lang="en-US" sz="2400" dirty="0" smtClean="0"/>
              <a:t>.</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9391700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Globalization in Projects</a:t>
            </a:r>
          </a:p>
        </p:txBody>
      </p:sp>
      <p:sp>
        <p:nvSpPr>
          <p:cNvPr id="3" name="Content Placeholder 2"/>
          <p:cNvSpPr>
            <a:spLocks noGrp="1"/>
          </p:cNvSpPr>
          <p:nvPr>
            <p:ph idx="1"/>
          </p:nvPr>
        </p:nvSpPr>
        <p:spPr/>
        <p:txBody>
          <a:bodyPr>
            <a:noAutofit/>
          </a:bodyPr>
          <a:lstStyle/>
          <a:p>
            <a:r>
              <a:rPr lang="en-US" sz="2400" dirty="0" smtClean="0"/>
              <a:t>Globalization implications for projects:</a:t>
            </a:r>
          </a:p>
          <a:p>
            <a:r>
              <a:rPr lang="en-US" sz="2400" dirty="0" smtClean="0"/>
              <a:t>The </a:t>
            </a:r>
            <a:r>
              <a:rPr lang="en-US" sz="2400" dirty="0"/>
              <a:t>need to develop global project management </a:t>
            </a:r>
            <a:r>
              <a:rPr lang="en-US" sz="2400" dirty="0" smtClean="0"/>
              <a:t>standards.</a:t>
            </a:r>
          </a:p>
          <a:p>
            <a:r>
              <a:rPr lang="en-US" sz="2400" dirty="0" smtClean="0"/>
              <a:t>The </a:t>
            </a:r>
            <a:r>
              <a:rPr lang="en-US" sz="2400" dirty="0"/>
              <a:t>increased use of geographically-dispersed teams</a:t>
            </a:r>
            <a:r>
              <a:rPr lang="en-US" sz="2400" dirty="0" smtClean="0"/>
              <a:t>.</a:t>
            </a:r>
          </a:p>
          <a:p>
            <a:r>
              <a:rPr lang="en-US" sz="2400" dirty="0" smtClean="0"/>
              <a:t>The </a:t>
            </a:r>
            <a:r>
              <a:rPr lang="en-US" sz="2400" dirty="0"/>
              <a:t>use of virtual technologies</a:t>
            </a:r>
            <a:r>
              <a:rPr lang="en-US" sz="2400" dirty="0" smtClean="0"/>
              <a:t>.</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7620688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400" dirty="0" smtClean="0"/>
              <a:t>Learning Objectives (Cont’d)</a:t>
            </a:r>
            <a:endParaRPr lang="en-US" sz="2400" dirty="0"/>
          </a:p>
        </p:txBody>
      </p:sp>
      <p:sp>
        <p:nvSpPr>
          <p:cNvPr id="7" name="Content Placeholder 6"/>
          <p:cNvSpPr>
            <a:spLocks noGrp="1"/>
          </p:cNvSpPr>
          <p:nvPr>
            <p:ph idx="1"/>
          </p:nvPr>
        </p:nvSpPr>
        <p:spPr/>
        <p:txBody>
          <a:bodyPr>
            <a:noAutofit/>
          </a:bodyPr>
          <a:lstStyle/>
          <a:p>
            <a:pPr lvl="0"/>
            <a:r>
              <a:rPr lang="en-US" sz="2400" dirty="0"/>
              <a:t>Identify the main supply chain activities of a project and the qualities that should be considered when designing the project’s supply chain.</a:t>
            </a:r>
          </a:p>
          <a:p>
            <a:pPr lvl="0"/>
            <a:r>
              <a:rPr lang="en-US" sz="2400" dirty="0"/>
              <a:t>Demonstrate how to execute, track, and terminate projects.</a:t>
            </a:r>
          </a:p>
          <a:p>
            <a:pPr lvl="0"/>
            <a:r>
              <a:rPr lang="en-US" sz="2400" dirty="0"/>
              <a:t>Identify the critical steps in planning for sustainability in projects.</a:t>
            </a:r>
          </a:p>
          <a:p>
            <a:pPr lvl="0"/>
            <a:r>
              <a:rPr lang="en-US" sz="2400" dirty="0"/>
              <a:t> Discuss issues related to global project management.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9277509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400" dirty="0"/>
              <a:t>Operations Profile: </a:t>
            </a:r>
            <a:br>
              <a:rPr lang="en-US" sz="2400" dirty="0"/>
            </a:br>
            <a:r>
              <a:rPr lang="en-US" sz="2400" dirty="0"/>
              <a:t>Nissan LEAF Project Bugs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585913"/>
            <a:ext cx="6476999" cy="3824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524000" y="5396984"/>
            <a:ext cx="1808508" cy="276999"/>
          </a:xfrm>
          <a:prstGeom prst="rect">
            <a:avLst/>
          </a:prstGeom>
        </p:spPr>
        <p:txBody>
          <a:bodyPr wrap="none">
            <a:spAutoFit/>
          </a:bodyPr>
          <a:lstStyle/>
          <a:p>
            <a:r>
              <a:rPr lang="en-GB" sz="1200" dirty="0"/>
              <a:t>©iStockphoto.com/</a:t>
            </a:r>
            <a:r>
              <a:rPr lang="en-GB" sz="1200" dirty="0" err="1"/>
              <a:t>joel</a:t>
            </a:r>
            <a:r>
              <a:rPr lang="en-GB" sz="1200" dirty="0"/>
              <a:t>-t</a:t>
            </a:r>
            <a:endParaRPr lang="en-GB" sz="1200" dirty="0"/>
          </a:p>
        </p:txBody>
      </p:sp>
    </p:spTree>
    <p:extLst>
      <p:ext uri="{BB962C8B-B14F-4D97-AF65-F5344CB8AC3E}">
        <p14:creationId xmlns:p14="http://schemas.microsoft.com/office/powerpoint/2010/main" val="38584529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Projects: Importance, Teams, and Success</a:t>
            </a:r>
            <a:endParaRPr lang="en-US" sz="2400" dirty="0"/>
          </a:p>
        </p:txBody>
      </p:sp>
      <p:sp>
        <p:nvSpPr>
          <p:cNvPr id="3" name="Content Placeholder 2"/>
          <p:cNvSpPr>
            <a:spLocks noGrp="1"/>
          </p:cNvSpPr>
          <p:nvPr>
            <p:ph idx="1"/>
          </p:nvPr>
        </p:nvSpPr>
        <p:spPr/>
        <p:txBody>
          <a:bodyPr>
            <a:noAutofit/>
          </a:bodyPr>
          <a:lstStyle/>
          <a:p>
            <a:r>
              <a:rPr lang="en-US" sz="2400" dirty="0"/>
              <a:t>A project is a unique venture with a beginning and end, conducted by people to meet established goals within certain cost, schedule, and quality parameters</a:t>
            </a:r>
            <a:r>
              <a:rPr lang="en-US" sz="2400" dirty="0" smtClean="0"/>
              <a:t>.</a:t>
            </a:r>
          </a:p>
          <a:p>
            <a:pPr lvl="1"/>
            <a:r>
              <a:rPr lang="en-US" sz="2000" dirty="0" smtClean="0"/>
              <a:t>The </a:t>
            </a:r>
            <a:r>
              <a:rPr lang="en-US" sz="2000" dirty="0"/>
              <a:t>Hoover </a:t>
            </a:r>
            <a:r>
              <a:rPr lang="en-US" sz="2000" dirty="0" smtClean="0"/>
              <a:t>Dam</a:t>
            </a:r>
          </a:p>
          <a:p>
            <a:pPr lvl="1"/>
            <a:r>
              <a:rPr lang="en-US" sz="2000" dirty="0" smtClean="0"/>
              <a:t>Space </a:t>
            </a:r>
            <a:r>
              <a:rPr lang="en-US" sz="2000" dirty="0"/>
              <a:t>Station </a:t>
            </a:r>
            <a:r>
              <a:rPr lang="en-US" sz="2000" dirty="0" smtClean="0"/>
              <a:t>Freedom</a:t>
            </a:r>
          </a:p>
          <a:p>
            <a:pPr lvl="1"/>
            <a:r>
              <a:rPr lang="en-US" sz="2000" dirty="0" smtClean="0"/>
              <a:t>Apple’s </a:t>
            </a:r>
            <a:r>
              <a:rPr lang="en-US" sz="2000" dirty="0"/>
              <a:t>creation of the new iPad.</a:t>
            </a:r>
          </a:p>
          <a:p>
            <a:pPr lvl="1"/>
            <a:r>
              <a:rPr lang="en-US" sz="2000" dirty="0"/>
              <a:t>Bechtel’s construction of a large-scale chemical refining plant in South Africa.</a:t>
            </a:r>
          </a:p>
          <a:p>
            <a:pPr lvl="1"/>
            <a:r>
              <a:rPr lang="en-US" sz="2000" dirty="0"/>
              <a:t>The West Coast High-Speed Route </a:t>
            </a:r>
            <a:r>
              <a:rPr lang="en-US" sz="2000" dirty="0" smtClean="0"/>
              <a:t>Modernization</a:t>
            </a: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1746854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Project </a:t>
            </a:r>
            <a:r>
              <a:rPr lang="en-US" sz="2400" dirty="0" smtClean="0"/>
              <a:t>Management and Project Characteristics</a:t>
            </a:r>
            <a:endParaRPr lang="en-US" sz="2400" dirty="0"/>
          </a:p>
        </p:txBody>
      </p:sp>
      <p:sp>
        <p:nvSpPr>
          <p:cNvPr id="3" name="Content Placeholder 2"/>
          <p:cNvSpPr>
            <a:spLocks noGrp="1"/>
          </p:cNvSpPr>
          <p:nvPr>
            <p:ph idx="1"/>
          </p:nvPr>
        </p:nvSpPr>
        <p:spPr/>
        <p:txBody>
          <a:bodyPr>
            <a:noAutofit/>
          </a:bodyPr>
          <a:lstStyle/>
          <a:p>
            <a:r>
              <a:rPr lang="en-US" sz="2400" b="1" dirty="0"/>
              <a:t>Project management</a:t>
            </a:r>
            <a:r>
              <a:rPr lang="en-US" sz="2400" dirty="0"/>
              <a:t> is the application of knowledge, skills, tools, and techniques to project activities to meet the project requirements</a:t>
            </a:r>
            <a:r>
              <a:rPr lang="en-US" sz="2400" dirty="0" smtClean="0"/>
              <a:t>.</a:t>
            </a:r>
            <a:endParaRPr lang="en-US" sz="2400" dirty="0"/>
          </a:p>
          <a:p>
            <a:r>
              <a:rPr lang="en-US" sz="2400" dirty="0"/>
              <a:t>All projects share the following characteristics:</a:t>
            </a:r>
          </a:p>
          <a:p>
            <a:pPr lvl="1"/>
            <a:r>
              <a:rPr lang="en-US" sz="2000" dirty="0"/>
              <a:t>They are complex and </a:t>
            </a:r>
            <a:r>
              <a:rPr lang="en-US" sz="2000" dirty="0" smtClean="0"/>
              <a:t>unique</a:t>
            </a:r>
          </a:p>
          <a:p>
            <a:pPr lvl="1"/>
            <a:r>
              <a:rPr lang="en-US" sz="2000" dirty="0" smtClean="0"/>
              <a:t>They </a:t>
            </a:r>
            <a:r>
              <a:rPr lang="en-US" sz="2000" dirty="0"/>
              <a:t>have a clear goal or set of </a:t>
            </a:r>
            <a:r>
              <a:rPr lang="en-US" sz="2000" dirty="0" smtClean="0"/>
              <a:t>goals</a:t>
            </a:r>
          </a:p>
          <a:p>
            <a:pPr lvl="1"/>
            <a:r>
              <a:rPr lang="en-US" sz="2000" dirty="0" smtClean="0"/>
              <a:t>They </a:t>
            </a:r>
            <a:r>
              <a:rPr lang="en-US" sz="2000" dirty="0"/>
              <a:t>are limited by their budgets, schedules, and </a:t>
            </a:r>
            <a:r>
              <a:rPr lang="en-US" sz="2000" dirty="0" smtClean="0"/>
              <a:t>resources</a:t>
            </a:r>
          </a:p>
          <a:p>
            <a:pPr lvl="1"/>
            <a:r>
              <a:rPr lang="en-US" sz="2000" dirty="0" smtClean="0"/>
              <a:t>They </a:t>
            </a:r>
            <a:r>
              <a:rPr lang="en-US" sz="2000" dirty="0"/>
              <a:t>are customer </a:t>
            </a:r>
            <a:r>
              <a:rPr lang="en-US" sz="2000" dirty="0" smtClean="0"/>
              <a:t>focused</a:t>
            </a:r>
          </a:p>
          <a:p>
            <a:pPr lvl="1"/>
            <a:r>
              <a:rPr lang="en-US" sz="2000" dirty="0" smtClean="0"/>
              <a:t>Shortened </a:t>
            </a:r>
            <a:r>
              <a:rPr lang="en-US" sz="2000" dirty="0"/>
              <a:t>Product Life </a:t>
            </a:r>
            <a:r>
              <a:rPr lang="en-US" sz="2000" dirty="0" smtClean="0"/>
              <a:t>cycles</a:t>
            </a:r>
          </a:p>
          <a:p>
            <a:pPr lvl="1"/>
            <a:r>
              <a:rPr lang="en-US" sz="2000" dirty="0" smtClean="0"/>
              <a:t>Narrow </a:t>
            </a:r>
            <a:r>
              <a:rPr lang="en-US" sz="2000" dirty="0"/>
              <a:t>Product-Launch </a:t>
            </a:r>
            <a:r>
              <a:rPr lang="en-US" sz="2000" dirty="0" smtClean="0"/>
              <a:t>Windows</a:t>
            </a:r>
          </a:p>
          <a:p>
            <a:pPr lvl="1"/>
            <a:r>
              <a:rPr lang="en-US" sz="2000" dirty="0" smtClean="0"/>
              <a:t>Increasingly </a:t>
            </a:r>
            <a:r>
              <a:rPr lang="en-US" sz="2000" dirty="0"/>
              <a:t>complex and technical products and </a:t>
            </a:r>
            <a:r>
              <a:rPr lang="en-US" sz="2000" dirty="0" smtClean="0"/>
              <a:t>services</a:t>
            </a: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069462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Why Projects?</a:t>
            </a:r>
          </a:p>
        </p:txBody>
      </p:sp>
      <p:sp>
        <p:nvSpPr>
          <p:cNvPr id="3" name="Content Placeholder 2"/>
          <p:cNvSpPr>
            <a:spLocks noGrp="1"/>
          </p:cNvSpPr>
          <p:nvPr>
            <p:ph idx="1"/>
          </p:nvPr>
        </p:nvSpPr>
        <p:spPr/>
        <p:txBody>
          <a:bodyPr>
            <a:noAutofit/>
          </a:bodyPr>
          <a:lstStyle/>
          <a:p>
            <a:r>
              <a:rPr lang="en-US" sz="2400" b="1" dirty="0" smtClean="0"/>
              <a:t>Reasons </a:t>
            </a:r>
            <a:r>
              <a:rPr lang="en-US" sz="2400" b="1" dirty="0"/>
              <a:t>that companies use projects to achieve their strategic goals.</a:t>
            </a:r>
          </a:p>
          <a:p>
            <a:pPr lvl="0"/>
            <a:r>
              <a:rPr lang="en-US" sz="2400" dirty="0"/>
              <a:t>Shortened Product Life </a:t>
            </a:r>
            <a:r>
              <a:rPr lang="en-US" sz="2400" dirty="0" smtClean="0"/>
              <a:t>cycles.</a:t>
            </a:r>
          </a:p>
          <a:p>
            <a:pPr lvl="0"/>
            <a:r>
              <a:rPr lang="en-US" sz="2400" dirty="0" smtClean="0"/>
              <a:t>Narrow </a:t>
            </a:r>
            <a:r>
              <a:rPr lang="en-US" sz="2400" dirty="0"/>
              <a:t>Product-Launch </a:t>
            </a:r>
            <a:r>
              <a:rPr lang="en-US" sz="2400" dirty="0" smtClean="0"/>
              <a:t>Windows</a:t>
            </a:r>
          </a:p>
          <a:p>
            <a:pPr lvl="0"/>
            <a:r>
              <a:rPr lang="en-US" sz="2400" dirty="0" smtClean="0"/>
              <a:t>Increasingly </a:t>
            </a:r>
            <a:r>
              <a:rPr lang="en-US" sz="2400" dirty="0"/>
              <a:t>complex and technical products and </a:t>
            </a:r>
            <a:r>
              <a:rPr lang="en-US" sz="2400" dirty="0" smtClean="0"/>
              <a:t>services.</a:t>
            </a:r>
          </a:p>
          <a:p>
            <a:pPr lvl="0"/>
            <a:r>
              <a:rPr lang="en-US" sz="2400" dirty="0" smtClean="0"/>
              <a:t>The </a:t>
            </a:r>
            <a:r>
              <a:rPr lang="en-US" sz="2400" dirty="0"/>
              <a:t>emergence and integration of global markets</a:t>
            </a:r>
            <a:r>
              <a:rPr lang="en-US" sz="2400" dirty="0" smtClean="0"/>
              <a:t>.</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984292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Project Teams</a:t>
            </a:r>
          </a:p>
        </p:txBody>
      </p:sp>
      <p:sp>
        <p:nvSpPr>
          <p:cNvPr id="3" name="Content Placeholder 2"/>
          <p:cNvSpPr>
            <a:spLocks noGrp="1"/>
          </p:cNvSpPr>
          <p:nvPr>
            <p:ph idx="1"/>
          </p:nvPr>
        </p:nvSpPr>
        <p:spPr/>
        <p:txBody>
          <a:bodyPr>
            <a:noAutofit/>
          </a:bodyPr>
          <a:lstStyle/>
          <a:p>
            <a:r>
              <a:rPr lang="en-US" sz="2400" dirty="0" smtClean="0"/>
              <a:t>Project </a:t>
            </a:r>
            <a:r>
              <a:rPr lang="en-US" sz="2400" dirty="0"/>
              <a:t>managers have a huge impact on a project’s success or failure</a:t>
            </a:r>
            <a:r>
              <a:rPr lang="en-US" sz="2400" dirty="0" smtClean="0"/>
              <a:t>.</a:t>
            </a:r>
          </a:p>
          <a:p>
            <a:r>
              <a:rPr lang="en-US" sz="2400" dirty="0" smtClean="0"/>
              <a:t>Project </a:t>
            </a:r>
            <a:r>
              <a:rPr lang="en-US" sz="2400" dirty="0"/>
              <a:t>leaders act as mini-CEOs for their </a:t>
            </a:r>
            <a:r>
              <a:rPr lang="en-US" sz="2400" dirty="0" smtClean="0"/>
              <a:t>projects.</a:t>
            </a:r>
          </a:p>
          <a:p>
            <a:r>
              <a:rPr lang="en-US" sz="2400" dirty="0" smtClean="0"/>
              <a:t>A challenge that project </a:t>
            </a:r>
            <a:r>
              <a:rPr lang="en-US" sz="2400" dirty="0"/>
              <a:t>managers face is that the team members working on the project typically are loyal to their functional departments rather than to the project team itself</a:t>
            </a:r>
            <a:r>
              <a:rPr lang="en-US" sz="2400" dirty="0" smtClean="0"/>
              <a:t>.</a:t>
            </a:r>
          </a:p>
          <a:p>
            <a:r>
              <a:rPr lang="en-US" sz="2400" dirty="0" smtClean="0"/>
              <a:t>Sometimes </a:t>
            </a:r>
            <a:r>
              <a:rPr lang="en-US" sz="2400" dirty="0"/>
              <a:t>the team members are employees of other organizations that a firm is partnering with</a:t>
            </a:r>
            <a:r>
              <a:rPr lang="en-US" sz="2400" dirty="0" smtClean="0"/>
              <a:t>.</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sp>
        <p:nvSpPr>
          <p:cNvPr id="5" name="Footer Placeholder 4"/>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984128945"/>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452</TotalTime>
  <Words>2702</Words>
  <Application>Microsoft Office PowerPoint</Application>
  <PresentationFormat>On-screen Show (4:3)</PresentationFormat>
  <Paragraphs>259</Paragraphs>
  <Slides>33</Slides>
  <Notes>22</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VenkataramanTheme</vt:lpstr>
      <vt:lpstr>PowerPoint Presentation</vt:lpstr>
      <vt:lpstr>Chapter 3: Project Management</vt:lpstr>
      <vt:lpstr>Learning Objectives</vt:lpstr>
      <vt:lpstr>Learning Objectives (Cont’d)</vt:lpstr>
      <vt:lpstr>Operations Profile:  Nissan LEAF Project Bugs</vt:lpstr>
      <vt:lpstr>Projects: Importance, Teams, and Success</vt:lpstr>
      <vt:lpstr>Project Management and Project Characteristics</vt:lpstr>
      <vt:lpstr>Why Projects?</vt:lpstr>
      <vt:lpstr>Project Teams</vt:lpstr>
      <vt:lpstr>How Project Teams Are Structured</vt:lpstr>
      <vt:lpstr>How Project Teams Are Structured</vt:lpstr>
      <vt:lpstr>What Makes a Project Successful?</vt:lpstr>
      <vt:lpstr>Operations Profile – The Expeditionary Fighting Vehicle</vt:lpstr>
      <vt:lpstr>Conceptualizing Projects</vt:lpstr>
      <vt:lpstr>Planning</vt:lpstr>
      <vt:lpstr>Employing Risk Management Techniques</vt:lpstr>
      <vt:lpstr>Scheduling Projects</vt:lpstr>
      <vt:lpstr>Program Evaluation and Review Technique (PERT)</vt:lpstr>
      <vt:lpstr>PERT Example</vt:lpstr>
      <vt:lpstr>Precedence Diagrams and Gantt Charts</vt:lpstr>
      <vt:lpstr>Creating Network Diagrams</vt:lpstr>
      <vt:lpstr>Creating Network Diagrams</vt:lpstr>
      <vt:lpstr>Labeling Nodes</vt:lpstr>
      <vt:lpstr>Constructing the Critical Path</vt:lpstr>
      <vt:lpstr>Forward Pass Calculations</vt:lpstr>
      <vt:lpstr>Backward Pass Calculations</vt:lpstr>
      <vt:lpstr>Crashing the Project</vt:lpstr>
      <vt:lpstr>Supply Chain for Projects</vt:lpstr>
      <vt:lpstr>The S-Curve and Earned Value Management</vt:lpstr>
      <vt:lpstr>Terminating the Project</vt:lpstr>
      <vt:lpstr>Lessons Learned: Fossil Fuels Unpopularity Leading to Project Cancellations </vt:lpstr>
      <vt:lpstr>Sustainability Issues in Project Management</vt:lpstr>
      <vt:lpstr>Globalization in Projects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99</cp:revision>
  <dcterms:created xsi:type="dcterms:W3CDTF">2006-08-16T00:00:00Z</dcterms:created>
  <dcterms:modified xsi:type="dcterms:W3CDTF">2017-01-03T17:17:40Z</dcterms:modified>
</cp:coreProperties>
</file>